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65" r:id="rId1"/>
  </p:sldMasterIdLst>
  <p:notesMasterIdLst>
    <p:notesMasterId r:id="rId33"/>
  </p:notesMasterIdLst>
  <p:handoutMasterIdLst>
    <p:handoutMasterId r:id="rId34"/>
  </p:handoutMasterIdLst>
  <p:sldIdLst>
    <p:sldId id="257" r:id="rId2"/>
    <p:sldId id="339" r:id="rId3"/>
    <p:sldId id="335" r:id="rId4"/>
    <p:sldId id="334" r:id="rId5"/>
    <p:sldId id="326" r:id="rId6"/>
    <p:sldId id="348" r:id="rId7"/>
    <p:sldId id="322" r:id="rId8"/>
    <p:sldId id="337" r:id="rId9"/>
    <p:sldId id="331" r:id="rId10"/>
    <p:sldId id="349" r:id="rId11"/>
    <p:sldId id="357" r:id="rId12"/>
    <p:sldId id="356" r:id="rId13"/>
    <p:sldId id="328" r:id="rId14"/>
    <p:sldId id="340" r:id="rId15"/>
    <p:sldId id="341" r:id="rId16"/>
    <p:sldId id="342" r:id="rId17"/>
    <p:sldId id="343" r:id="rId18"/>
    <p:sldId id="345" r:id="rId19"/>
    <p:sldId id="354" r:id="rId20"/>
    <p:sldId id="355" r:id="rId21"/>
    <p:sldId id="344" r:id="rId22"/>
    <p:sldId id="332" r:id="rId23"/>
    <p:sldId id="346" r:id="rId24"/>
    <p:sldId id="333" r:id="rId25"/>
    <p:sldId id="347" r:id="rId26"/>
    <p:sldId id="352" r:id="rId27"/>
    <p:sldId id="353" r:id="rId28"/>
    <p:sldId id="310" r:id="rId29"/>
    <p:sldId id="271" r:id="rId30"/>
    <p:sldId id="273" r:id="rId31"/>
    <p:sldId id="330" r:id="rId32"/>
  </p:sldIdLst>
  <p:sldSz cx="9144000" cy="6858000" type="screen4x3"/>
  <p:notesSz cx="6858000" cy="9236075"/>
  <p:defaultTextStyle>
    <a:defPPr>
      <a:defRPr lang="en-US"/>
    </a:defPPr>
    <a:lvl1pPr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2DA2BF"/>
    <a:srgbClr val="CC00CC"/>
    <a:srgbClr val="009900"/>
    <a:srgbClr val="92D050"/>
    <a:srgbClr val="99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14" autoAdjust="0"/>
    <p:restoredTop sz="83436" autoAdjust="0"/>
  </p:normalViewPr>
  <p:slideViewPr>
    <p:cSldViewPr>
      <p:cViewPr varScale="1">
        <p:scale>
          <a:sx n="85" d="100"/>
          <a:sy n="85" d="100"/>
        </p:scale>
        <p:origin x="12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9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dirty="0">
              <a:cs typeface="Calibri" panose="020F0502020204030204" pitchFamily="34" charset="0"/>
            </a:endParaRPr>
          </a:p>
        </p:txBody>
      </p:sp>
      <p:sp>
        <p:nvSpPr>
          <p:cNvPr id="29699" name="Rectangle 3"/>
          <p:cNvSpPr>
            <a:spLocks noGrp="1" noChangeArrowheads="1"/>
          </p:cNvSpPr>
          <p:nvPr>
            <p:ph type="dt" sz="quarter"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cs typeface="Arial" panose="020B0604020202020204" pitchFamily="34" charset="0"/>
              </a:defRPr>
            </a:lvl1pPr>
          </a:lstStyle>
          <a:p>
            <a:pPr>
              <a:defRPr/>
            </a:pPr>
            <a:endParaRPr lang="en-US" altLang="en-US" dirty="0">
              <a:cs typeface="Calibri" panose="020F0502020204030204" pitchFamily="34" charset="0"/>
            </a:endParaRPr>
          </a:p>
        </p:txBody>
      </p:sp>
      <p:sp>
        <p:nvSpPr>
          <p:cNvPr id="29700" name="Rectangle 4"/>
          <p:cNvSpPr>
            <a:spLocks noGrp="1" noChangeArrowheads="1"/>
          </p:cNvSpPr>
          <p:nvPr>
            <p:ph type="ftr" sz="quarter" idx="2"/>
          </p:nvPr>
        </p:nvSpPr>
        <p:spPr bwMode="auto">
          <a:xfrm>
            <a:off x="0"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dirty="0">
              <a:cs typeface="Calibri" panose="020F0502020204030204" pitchFamily="34" charset="0"/>
            </a:endParaRPr>
          </a:p>
        </p:txBody>
      </p:sp>
      <p:sp>
        <p:nvSpPr>
          <p:cNvPr id="29701" name="Rectangle 5"/>
          <p:cNvSpPr>
            <a:spLocks noGrp="1" noChangeArrowheads="1"/>
          </p:cNvSpPr>
          <p:nvPr>
            <p:ph type="sldNum" sz="quarter" idx="3"/>
          </p:nvPr>
        </p:nvSpPr>
        <p:spPr bwMode="auto">
          <a:xfrm>
            <a:off x="3884613"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F6D23197-347D-4742-9033-679F31BA3EF3}" type="slidenum">
              <a:rPr lang="en-US" altLang="en-US">
                <a:cs typeface="Calibri" panose="020F0502020204030204" pitchFamily="34" charset="0"/>
              </a: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2103884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cs typeface="Calibri" panose="020F0502020204030204" pitchFamily="34" charset="0"/>
              </a:defRPr>
            </a:lvl1pPr>
          </a:lstStyle>
          <a:p>
            <a:pPr>
              <a:defRPr/>
            </a:pPr>
            <a:endParaRPr lang="en-US" altLang="en-US" dirty="0"/>
          </a:p>
        </p:txBody>
      </p:sp>
      <p:sp>
        <p:nvSpPr>
          <p:cNvPr id="31747" name="Rectangle 3"/>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cs typeface="Calibri" panose="020F0502020204030204" pitchFamily="34" charset="0"/>
              </a:defRPr>
            </a:lvl1pPr>
          </a:lstStyle>
          <a:p>
            <a:pPr>
              <a:defRPr/>
            </a:pPr>
            <a:endParaRPr lang="en-US" altLang="en-US" dirty="0"/>
          </a:p>
        </p:txBody>
      </p:sp>
      <p:sp>
        <p:nvSpPr>
          <p:cNvPr id="32772" name="Rectangle 4"/>
          <p:cNvSpPr>
            <a:spLocks noGrp="1" noRot="1" noChangeAspect="1" noChangeArrowheads="1" noTextEdit="1"/>
          </p:cNvSpPr>
          <p:nvPr>
            <p:ph type="sldImg" idx="2"/>
          </p:nvPr>
        </p:nvSpPr>
        <p:spPr bwMode="auto">
          <a:xfrm>
            <a:off x="1120775" y="692150"/>
            <a:ext cx="4618038"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87850"/>
            <a:ext cx="54864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1750" name="Rectangle 6"/>
          <p:cNvSpPr>
            <a:spLocks noGrp="1" noChangeArrowheads="1"/>
          </p:cNvSpPr>
          <p:nvPr>
            <p:ph type="ftr" sz="quarter" idx="4"/>
          </p:nvPr>
        </p:nvSpPr>
        <p:spPr bwMode="auto">
          <a:xfrm>
            <a:off x="0"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cs typeface="Calibri" panose="020F0502020204030204" pitchFamily="34" charset="0"/>
              </a:defRPr>
            </a:lvl1pPr>
          </a:lstStyle>
          <a:p>
            <a:pPr>
              <a:defRPr/>
            </a:pPr>
            <a:endParaRPr lang="en-US" altLang="en-US" dirty="0"/>
          </a:p>
        </p:txBody>
      </p:sp>
      <p:sp>
        <p:nvSpPr>
          <p:cNvPr id="31751" name="Rectangle 7"/>
          <p:cNvSpPr>
            <a:spLocks noGrp="1" noChangeArrowheads="1"/>
          </p:cNvSpPr>
          <p:nvPr>
            <p:ph type="sldNum" sz="quarter" idx="5"/>
          </p:nvPr>
        </p:nvSpPr>
        <p:spPr bwMode="auto">
          <a:xfrm>
            <a:off x="3884613"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cs typeface="Calibri" panose="020F0502020204030204" pitchFamily="34" charset="0"/>
              </a:defRPr>
            </a:lvl1pPr>
          </a:lstStyle>
          <a:p>
            <a:fld id="{F6DBA826-C553-480B-B514-F43ABDFC2D0E}" type="slidenum">
              <a:rPr lang="en-US" altLang="en-US" smtClean="0"/>
              <a:pPr/>
              <a:t>‹#›</a:t>
            </a:fld>
            <a:endParaRPr lang="en-US" altLang="en-US" dirty="0"/>
          </a:p>
        </p:txBody>
      </p:sp>
    </p:spTree>
    <p:extLst>
      <p:ext uri="{BB962C8B-B14F-4D97-AF65-F5344CB8AC3E}">
        <p14:creationId xmlns:p14="http://schemas.microsoft.com/office/powerpoint/2010/main" val="832003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Release 2 Changes:</a:t>
            </a:r>
          </a:p>
          <a:p>
            <a:r>
              <a:rPr lang="en-US" sz="1200" kern="1200" dirty="0" smtClean="0">
                <a:solidFill>
                  <a:schemeClr val="tx1"/>
                </a:solidFill>
                <a:effectLst/>
                <a:latin typeface="Calibri" pitchFamily="34" charset="0"/>
                <a:ea typeface="+mn-ea"/>
                <a:cs typeface="+mn-cs"/>
              </a:rPr>
              <a:t> -- Added Slide 11 to highlight part of “QR Cookbook”</a:t>
            </a:r>
          </a:p>
          <a:p>
            <a:r>
              <a:rPr lang="en-US" sz="1200" kern="1200" dirty="0" smtClean="0">
                <a:solidFill>
                  <a:schemeClr val="tx1"/>
                </a:solidFill>
                <a:effectLst/>
                <a:latin typeface="Calibri" pitchFamily="34" charset="0"/>
                <a:ea typeface="+mn-ea"/>
                <a:cs typeface="+mn-cs"/>
              </a:rPr>
              <a:t> </a:t>
            </a:r>
          </a:p>
          <a:p>
            <a:r>
              <a:rPr lang="en-US" sz="1200" kern="1200" smtClean="0">
                <a:solidFill>
                  <a:schemeClr val="tx1"/>
                </a:solidFill>
                <a:effectLst/>
                <a:latin typeface="Calibri" pitchFamily="34" charset="0"/>
                <a:ea typeface="+mn-ea"/>
                <a:cs typeface="+mn-cs"/>
              </a:rPr>
              <a:t> -- </a:t>
            </a:r>
            <a:r>
              <a:rPr lang="en-US" sz="1200" kern="1200" dirty="0" smtClean="0">
                <a:solidFill>
                  <a:schemeClr val="tx1"/>
                </a:solidFill>
                <a:effectLst/>
                <a:latin typeface="Calibri" pitchFamily="34" charset="0"/>
                <a:ea typeface="+mn-ea"/>
                <a:cs typeface="+mn-cs"/>
              </a:rPr>
              <a:t>Changed the last bullet on Slide 23 since we cannot enter our initials in the questions section.</a:t>
            </a:r>
          </a:p>
          <a:p>
            <a:endParaRPr lang="en-US" altLang="en-US" dirty="0"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6314CC95-9292-4B43-AEFF-CEC9081FF8D7}" type="slidenum">
              <a:rPr lang="en-US" altLang="en-US" sz="1200">
                <a:solidFill>
                  <a:schemeClr val="tx1"/>
                </a:solidFill>
                <a:cs typeface="Calibri" panose="020F0502020204030204" pitchFamily="34" charset="0"/>
              </a:rPr>
              <a:pPr/>
              <a:t>1</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092822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There is no one-size-fits-all process. For example, if the return is a very simple one, retracing the preparer’s steps is probably the most efficient and quickest way to review the return. Conversely, for a return that has multiple W-2s and/or 1099-Rs, it may be more effective to call up the print package and review the taxpayer’s forms against the PDF forms generated for the print package.</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DACBF544-7A1C-40D1-9474-32F156644DCD}" type="slidenum">
              <a:rPr lang="en-US" altLang="en-US" sz="1200">
                <a:solidFill>
                  <a:schemeClr val="tx1"/>
                </a:solidFill>
                <a:cs typeface="Calibri" panose="020F0502020204030204" pitchFamily="34" charset="0"/>
              </a:rPr>
              <a:pPr/>
              <a:t>10</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388773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919C4E-3473-40EF-99D7-E2CB36ABDA33}" type="slidenum">
              <a:rPr lang="en-US" altLang="en-US"/>
              <a:pPr>
                <a:spcBef>
                  <a:spcPct val="0"/>
                </a:spcBef>
              </a:pPr>
              <a:t>13</a:t>
            </a:fld>
            <a:endParaRPr lang="en-US" altLang="en-US"/>
          </a:p>
        </p:txBody>
      </p:sp>
      <p:sp>
        <p:nvSpPr>
          <p:cNvPr id="44035" name="Rectangle 1"/>
          <p:cNvSpPr>
            <a:spLocks noGrp="1" noRot="1" noChangeAspect="1" noChangeArrowheads="1" noTextEdit="1"/>
          </p:cNvSpPr>
          <p:nvPr>
            <p:ph type="sldImg"/>
          </p:nvPr>
        </p:nvSpPr>
        <p:spPr>
          <a:xfrm>
            <a:off x="1120775" y="692150"/>
            <a:ext cx="4616450" cy="3463925"/>
          </a:xfrm>
          <a:solidFill>
            <a:srgbClr val="FFFFFF"/>
          </a:solidFill>
          <a:ln/>
        </p:spPr>
      </p:sp>
      <p:sp>
        <p:nvSpPr>
          <p:cNvPr id="44036" name="Rectangle 2"/>
          <p:cNvSpPr>
            <a:spLocks noGrp="1" noChangeArrowheads="1"/>
          </p:cNvSpPr>
          <p:nvPr>
            <p:ph type="body" idx="1"/>
          </p:nvPr>
        </p:nvSpPr>
        <p:spPr>
          <a:xfrm>
            <a:off x="685800" y="4387850"/>
            <a:ext cx="5484813"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smtClean="0"/>
              <a:t>You must verify that the taxpayer qualifies for the Filing Status shown on the return by looking at the information on Form 13614-C. Any discrepancies should be discussed with the taxpayer. </a:t>
            </a:r>
          </a:p>
          <a:p>
            <a:r>
              <a:rPr lang="en-US" altLang="en-US" smtClean="0"/>
              <a:t>For example: You should immediately question the Head of Household filing status on a tax return when the question in Part II of Form 13614-C – “Did the taxpayer(s) pay more than half the cost of maintaining a home for this person? (yes/no)” is not answered “yes” for at least one person.</a:t>
            </a:r>
          </a:p>
        </p:txBody>
      </p:sp>
      <p:sp>
        <p:nvSpPr>
          <p:cNvPr id="44037" name="Text Box 3"/>
          <p:cNvSpPr txBox="1">
            <a:spLocks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C2450C2F-3F2A-4DD5-9708-B7A417AFD8EA}" type="slidenum">
              <a:rPr lang="en-US" altLang="en-US">
                <a:solidFill>
                  <a:srgbClr val="000000"/>
                </a:solidFill>
                <a:cs typeface="Calibri" panose="020F0502020204030204" pitchFamily="34" charset="0"/>
              </a:rPr>
              <a:pPr algn="r" eaLnBrk="1" hangingPunct="1">
                <a:spcBef>
                  <a:spcPct val="0"/>
                </a:spcBef>
              </a:pPr>
              <a:t>13</a:t>
            </a:fld>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1916007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Often a tax payer will mark a block no even though they have a tax document or vice versa marking yes when they do not have a document. These inconsistencies must be resolved and the Intake Form corrected as necessary.</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5674166E-144C-480A-9270-80CA65BBE593}" type="slidenum">
              <a:rPr lang="en-US" altLang="en-US" sz="1200">
                <a:solidFill>
                  <a:schemeClr val="tx1"/>
                </a:solidFill>
                <a:cs typeface="Calibri" panose="020F0502020204030204" pitchFamily="34" charset="0"/>
              </a:rPr>
              <a:pPr/>
              <a:t>14</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471001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Again, this is where the quality review is more than just a proof reading exercise. For example, there are several ways that education expenses can be entered in the return. It is the responsibility of the Quality Reviewer to ensure that the education expenses have been applied in a manner that is most advantageous to the taxpayer.</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F304BBBF-882A-4639-A88B-1B9635335C69}" type="slidenum">
              <a:rPr lang="en-US" altLang="en-US" sz="1200">
                <a:solidFill>
                  <a:schemeClr val="tx1"/>
                </a:solidFill>
                <a:cs typeface="Calibri" panose="020F0502020204030204" pitchFamily="34" charset="0"/>
              </a:rPr>
              <a:pPr/>
              <a:t>15</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4193974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is the last section on page 2 of the intake sheet and many taxpayers do not understand this section or fail to complete it properly. It is not unusual to miss the fact that the taxpayer made estimated payments since it is a seldom seen event and even the taxpayer doesn’t recognize the question. So probing questions should be asked even if the answer is marked no, especially for self-employed taxpayers.</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401FB836-41C7-41D5-9FF0-DBBB77F8EBC2}" type="slidenum">
              <a:rPr lang="en-US" altLang="en-US" sz="1200">
                <a:solidFill>
                  <a:schemeClr val="tx1"/>
                </a:solidFill>
                <a:cs typeface="Calibri" panose="020F0502020204030204" pitchFamily="34" charset="0"/>
              </a:rPr>
              <a:pPr/>
              <a:t>16</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157094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TaxSlayer software does a good job of “walking” the counselor through ACA. The quality reviewer should carefully examine the Health Coverage section of the return by “stepping” through the data entry screen to ensure the entries properly reflect the taxpayer’s health coverage.</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5FB33102-E1C1-4670-A157-0EF30483181F}" type="slidenum">
              <a:rPr lang="en-US" altLang="en-US" sz="1200">
                <a:solidFill>
                  <a:schemeClr val="tx1"/>
                </a:solidFill>
                <a:cs typeface="Calibri" panose="020F0502020204030204" pitchFamily="34" charset="0"/>
              </a:rPr>
              <a:pPr/>
              <a:t>17</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894476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EIC Due Diligence questions are a new aspect for our returning volunteers and should be answered per the TaxAide guidance.</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B5D7922A-1730-4046-B9E3-6CA6888B496A}" type="slidenum">
              <a:rPr lang="en-US" altLang="en-US" sz="1200">
                <a:solidFill>
                  <a:schemeClr val="tx1"/>
                </a:solidFill>
                <a:cs typeface="Calibri" panose="020F0502020204030204" pitchFamily="34" charset="0"/>
              </a:rPr>
              <a:pPr/>
              <a:t>19</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874372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birthdates and questions in the Personal Information section for the taxpayer, spouse, and dependents have a significant impact on the </a:t>
            </a:r>
            <a:r>
              <a:rPr lang="en-US" altLang="en-US" dirty="0" err="1" smtClean="0"/>
              <a:t>EIC</a:t>
            </a:r>
            <a:r>
              <a:rPr lang="en-US" altLang="en-US" dirty="0" smtClean="0"/>
              <a:t> calculation. Children over age 19 need to have the full-time student question marked if applicable and older dependents need to have the disability block marked in order to qualify for </a:t>
            </a:r>
            <a:r>
              <a:rPr lang="en-US" altLang="en-US" dirty="0" err="1" smtClean="0"/>
              <a:t>EIC</a:t>
            </a:r>
            <a:r>
              <a:rPr lang="en-US" altLang="en-US" dirty="0" smtClean="0"/>
              <a:t>. Self-employment income can be problematic and is sometimes a source of fraud with respect to </a:t>
            </a:r>
            <a:r>
              <a:rPr lang="en-US" altLang="en-US" dirty="0" err="1" smtClean="0"/>
              <a:t>EIC</a:t>
            </a:r>
            <a:r>
              <a:rPr lang="en-US" altLang="en-US" dirty="0" smtClean="0"/>
              <a:t>.</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495983C4-CD15-4CEB-BB55-DBE67500926B}" type="slidenum">
              <a:rPr lang="en-US" altLang="en-US" sz="1200">
                <a:solidFill>
                  <a:schemeClr val="tx1"/>
                </a:solidFill>
                <a:cs typeface="Calibri" panose="020F0502020204030204" pitchFamily="34" charset="0"/>
              </a:rPr>
              <a:pPr/>
              <a:t>20</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055233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Quality Reviewer should also examine the source of the bank information. If it is not a paper check or official bank document, has the Local/Site Coordinator approved the source? This will depend on District/Site policies.</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CE0FEDBB-1CEC-439C-B843-F0F63635C5EB}" type="slidenum">
              <a:rPr lang="en-US" altLang="en-US" sz="1200">
                <a:solidFill>
                  <a:schemeClr val="tx1"/>
                </a:solidFill>
                <a:cs typeface="Calibri" panose="020F0502020204030204" pitchFamily="34" charset="0"/>
              </a:rPr>
              <a:pPr/>
              <a:t>21</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865425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Checking a last year’s return can often reveal a document that the taxpayer has forgotten to bring or that they may not have </a:t>
            </a:r>
            <a:r>
              <a:rPr lang="en-US" altLang="en-US" smtClean="0"/>
              <a:t>received. For </a:t>
            </a:r>
            <a:r>
              <a:rPr lang="en-US" altLang="en-US" dirty="0" smtClean="0"/>
              <a:t>example, if the taxpayer received a pension last year it is reasonable to assume that they are still receiving that pension.</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5CC38849-6ABC-492C-A98F-76F6E1834969}" type="slidenum">
              <a:rPr lang="en-US" altLang="en-US" sz="1200">
                <a:solidFill>
                  <a:schemeClr val="tx1"/>
                </a:solidFill>
                <a:cs typeface="Calibri" panose="020F0502020204030204" pitchFamily="34" charset="0"/>
              </a:rPr>
              <a:pPr/>
              <a:t>22</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51300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2</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163351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QR must select his/her initials from dropdown </a:t>
            </a:r>
            <a:r>
              <a:rPr lang="en-US" smtClean="0"/>
              <a:t>list on </a:t>
            </a:r>
            <a:r>
              <a:rPr lang="en-US" dirty="0" smtClean="0"/>
              <a:t>Custom </a:t>
            </a:r>
            <a:r>
              <a:rPr lang="en-US" smtClean="0"/>
              <a:t>Questions page</a:t>
            </a:r>
            <a:endParaRPr lang="en-US" dirty="0"/>
          </a:p>
        </p:txBody>
      </p:sp>
      <p:sp>
        <p:nvSpPr>
          <p:cNvPr id="4" name="Slide Number Placeholder 3"/>
          <p:cNvSpPr>
            <a:spLocks noGrp="1"/>
          </p:cNvSpPr>
          <p:nvPr>
            <p:ph type="sldNum" sz="quarter" idx="10"/>
          </p:nvPr>
        </p:nvSpPr>
        <p:spPr/>
        <p:txBody>
          <a:bodyPr/>
          <a:lstStyle/>
          <a:p>
            <a:fld id="{F6DBA826-C553-480B-B514-F43ABDFC2D0E}" type="slidenum">
              <a:rPr lang="en-US" altLang="en-US" smtClean="0"/>
              <a:pPr/>
              <a:t>23</a:t>
            </a:fld>
            <a:endParaRPr lang="en-US" altLang="en-US" dirty="0"/>
          </a:p>
        </p:txBody>
      </p:sp>
    </p:spTree>
    <p:extLst>
      <p:ext uri="{BB962C8B-B14F-4D97-AF65-F5344CB8AC3E}">
        <p14:creationId xmlns:p14="http://schemas.microsoft.com/office/powerpoint/2010/main" val="3633808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cs typeface="Calibri" panose="020F0502020204030204" pitchFamily="34" charset="0"/>
            </a:endParaRPr>
          </a:p>
        </p:txBody>
      </p:sp>
      <p:sp>
        <p:nvSpPr>
          <p:cNvPr id="53252" name="Slide Number Placeholder 4"/>
          <p:cNvSpPr txBox="1">
            <a:spLocks noGrp="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E849819E-8CBA-4787-8D5D-80B35679C288}" type="slidenum">
              <a:rPr lang="en-US" altLang="en-US">
                <a:solidFill>
                  <a:schemeClr val="bg1"/>
                </a:solidFill>
                <a:cs typeface="Calibri" panose="020F0502020204030204" pitchFamily="34" charset="0"/>
              </a:rPr>
              <a:pPr algn="r" eaLnBrk="1" hangingPunct="1">
                <a:spcBef>
                  <a:spcPct val="0"/>
                </a:spcBef>
              </a:pPr>
              <a:t>24</a:t>
            </a:fld>
            <a:endParaRPr lang="en-US" altLang="en-US" dirty="0">
              <a:solidFill>
                <a:schemeClr val="bg1"/>
              </a:solidFill>
              <a:cs typeface="Calibri" panose="020F0502020204030204" pitchFamily="34" charset="0"/>
            </a:endParaRPr>
          </a:p>
        </p:txBody>
      </p:sp>
    </p:spTree>
    <p:extLst>
      <p:ext uri="{BB962C8B-B14F-4D97-AF65-F5344CB8AC3E}">
        <p14:creationId xmlns:p14="http://schemas.microsoft.com/office/powerpoint/2010/main" val="2813043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E1FEB22-6E26-4501-AFEE-DEAFB142FEE7}" type="slidenum">
              <a:rPr lang="en-US" altLang="en-US">
                <a:solidFill>
                  <a:schemeClr val="bg1"/>
                </a:solidFill>
                <a:cs typeface="Calibri" panose="020F0502020204030204" pitchFamily="34" charset="0"/>
              </a:rPr>
              <a:pPr algn="r" eaLnBrk="1" hangingPunct="1">
                <a:spcBef>
                  <a:spcPct val="0"/>
                </a:spcBef>
              </a:pPr>
              <a:t>28</a:t>
            </a:fld>
            <a:endParaRPr lang="en-US" altLang="en-US" dirty="0">
              <a:solidFill>
                <a:schemeClr val="bg1"/>
              </a:solidFill>
              <a:cs typeface="Calibri" panose="020F0502020204030204" pitchFamily="34" charset="0"/>
            </a:endParaRPr>
          </a:p>
        </p:txBody>
      </p:sp>
      <p:sp>
        <p:nvSpPr>
          <p:cNvPr id="54275" name="Rectangle 2"/>
          <p:cNvSpPr>
            <a:spLocks noGrp="1" noRot="1" noChangeAspect="1" noChangeArrowheads="1" noTextEdit="1"/>
          </p:cNvSpPr>
          <p:nvPr>
            <p:ph type="sldImg"/>
          </p:nvPr>
        </p:nvSpPr>
        <p:spPr>
          <a:ln/>
        </p:spPr>
      </p:sp>
      <p:sp>
        <p:nvSpPr>
          <p:cNvPr id="54276" name="Notes Placeholder 7"/>
          <p:cNvSpPr>
            <a:spLocks noGrp="1"/>
          </p:cNvSpPr>
          <p:nvPr/>
        </p:nvSpPr>
        <p:spPr bwMode="auto">
          <a:xfrm>
            <a:off x="685800" y="4387850"/>
            <a:ext cx="5486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ctr" eaLnBrk="1" hangingPunct="1"/>
            <a:endParaRPr lang="en-US" altLang="en-US" dirty="0">
              <a:solidFill>
                <a:schemeClr val="bg1"/>
              </a:solidFill>
              <a:cs typeface="Calibri" panose="020F0502020204030204" pitchFamily="34" charset="0"/>
            </a:endParaRPr>
          </a:p>
        </p:txBody>
      </p:sp>
    </p:spTree>
    <p:extLst>
      <p:ext uri="{BB962C8B-B14F-4D97-AF65-F5344CB8AC3E}">
        <p14:creationId xmlns:p14="http://schemas.microsoft.com/office/powerpoint/2010/main" val="377597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E7857762-64E4-40C3-93DB-0C04E2065159}" type="slidenum">
              <a:rPr lang="en-US" altLang="en-US" sz="1200">
                <a:solidFill>
                  <a:schemeClr val="tx1"/>
                </a:solidFill>
                <a:cs typeface="Calibri" panose="020F0502020204030204" pitchFamily="34" charset="0"/>
              </a:rPr>
              <a:pPr/>
              <a:t>3</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410228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Designated review can be done at the preparer’s computer or at a separate station as decided by the Local/Site Coordinator. However, it must always have the taxpayer present</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C88E3364-3CC0-4787-999D-A4297DA8A429}" type="slidenum">
              <a:rPr lang="en-US" altLang="en-US" sz="1200">
                <a:solidFill>
                  <a:schemeClr val="tx1"/>
                </a:solidFill>
                <a:cs typeface="Calibri" panose="020F0502020204030204" pitchFamily="34" charset="0"/>
              </a:rPr>
              <a:pPr/>
              <a:t>4</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801557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4369CE-2E7B-4FE4-BAD3-188CC3C61895}" type="slidenum">
              <a:rPr lang="en-US" altLang="en-US"/>
              <a:pPr>
                <a:spcBef>
                  <a:spcPct val="0"/>
                </a:spcBef>
              </a:pPr>
              <a:t>5</a:t>
            </a:fld>
            <a:endParaRPr lang="en-US" altLang="en-US"/>
          </a:p>
        </p:txBody>
      </p:sp>
      <p:sp>
        <p:nvSpPr>
          <p:cNvPr id="37891" name="Rectangle 1"/>
          <p:cNvSpPr>
            <a:spLocks noGrp="1" noRot="1" noChangeAspect="1" noChangeArrowheads="1" noTextEdit="1"/>
          </p:cNvSpPr>
          <p:nvPr>
            <p:ph type="sldImg"/>
          </p:nvPr>
        </p:nvSpPr>
        <p:spPr>
          <a:xfrm>
            <a:off x="1120775" y="692150"/>
            <a:ext cx="4616450" cy="3463925"/>
          </a:xfrm>
          <a:solidFill>
            <a:srgbClr val="FFFFFF"/>
          </a:solidFill>
          <a:ln/>
        </p:spPr>
      </p:sp>
      <p:sp>
        <p:nvSpPr>
          <p:cNvPr id="37892" name="Rectangle 2"/>
          <p:cNvSpPr>
            <a:spLocks noGrp="1" noChangeArrowheads="1"/>
          </p:cNvSpPr>
          <p:nvPr>
            <p:ph type="body" idx="1"/>
          </p:nvPr>
        </p:nvSpPr>
        <p:spPr>
          <a:xfrm>
            <a:off x="685800" y="4387850"/>
            <a:ext cx="5484813"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smtClean="0"/>
              <a:t>Counselors must be certified for the specific tax year when reviewing prior year returns.</a:t>
            </a:r>
          </a:p>
        </p:txBody>
      </p:sp>
      <p:sp>
        <p:nvSpPr>
          <p:cNvPr id="37893" name="Text Box 3"/>
          <p:cNvSpPr txBox="1">
            <a:spLocks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8030AEB2-F02F-4EB7-8056-3BF973F1155B}" type="slidenum">
              <a:rPr lang="en-US" altLang="en-US">
                <a:solidFill>
                  <a:srgbClr val="000000"/>
                </a:solidFill>
                <a:cs typeface="Calibri" panose="020F0502020204030204" pitchFamily="34" charset="0"/>
              </a:rPr>
              <a:pPr algn="r" eaLnBrk="1" hangingPunct="1">
                <a:spcBef>
                  <a:spcPct val="0"/>
                </a:spcBef>
              </a:pPr>
              <a:t>5</a:t>
            </a:fld>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137808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Quality Reviewer should make corrections on the Intake Form if there are any noted during the QR interview</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4C26E84-4194-4C43-AEBA-91975CD86BB6}" type="slidenum">
              <a:rPr lang="en-US" altLang="en-US" sz="1200">
                <a:solidFill>
                  <a:schemeClr val="tx1"/>
                </a:solidFill>
                <a:cs typeface="Calibri" panose="020F0502020204030204" pitchFamily="34" charset="0"/>
              </a:rPr>
              <a:pPr/>
              <a:t>6</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953679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Preparers can help the quality reviewer by making notes on the intake form to note any issues that arose during the interview</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1E3816-4D7A-4822-9023-B0D08341F1A2}" type="slidenum">
              <a:rPr lang="en-US" altLang="en-US"/>
              <a:pPr>
                <a:spcBef>
                  <a:spcPct val="0"/>
                </a:spcBef>
              </a:pPr>
              <a:t>7</a:t>
            </a:fld>
            <a:endParaRPr lang="en-US" altLang="en-US"/>
          </a:p>
        </p:txBody>
      </p:sp>
    </p:spTree>
    <p:extLst>
      <p:ext uri="{BB962C8B-B14F-4D97-AF65-F5344CB8AC3E}">
        <p14:creationId xmlns:p14="http://schemas.microsoft.com/office/powerpoint/2010/main" val="857472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Quality Review Form 13614-C Part VIII</a:t>
            </a:r>
          </a:p>
          <a:p>
            <a:r>
              <a:rPr lang="en-US" altLang="en-US" smtClean="0"/>
              <a:t>You must verify that the taxpayer qualifies for the Personal and Dependency Exemptions shown on the return by looking at the information on Form 13614-C. Any discrepancies should be addressed with the taxpayer. </a:t>
            </a:r>
          </a:p>
          <a:p>
            <a:r>
              <a:rPr lang="en-US" altLang="en-US" smtClean="0"/>
              <a:t>For example: You would question a Dependency Exemption for a cousin if you see on Form 13614-C, Part II, that the taxpayer’s answer to the question “Number of months lived in your home last year” was only 3.</a:t>
            </a:r>
          </a:p>
          <a:p>
            <a:endParaRPr lang="en-US" altLang="en-US" smtClean="0"/>
          </a:p>
          <a:p>
            <a:r>
              <a:rPr lang="en-US" altLang="en-US" smtClean="0"/>
              <a:t>Review Form 13614-C, Part III to ensure all income is included on the return. It is also important to check that all the information was input in the software correctly. </a:t>
            </a:r>
          </a:p>
          <a:p>
            <a:r>
              <a:rPr lang="en-US" altLang="en-US" smtClean="0"/>
              <a:t>Example: As part of Item 4, you verified that the taxpayer had marked the Wages box on the Form 13614-C; in Item 5 you should have verified that the EIN number was entered correctly into the software. You would now verify that all of the amounts from the W-2 are correctly showing on the return. </a:t>
            </a:r>
          </a:p>
          <a:p>
            <a:endParaRPr lang="en-US" altLang="en-US" b="1" smtClean="0"/>
          </a:p>
          <a:p>
            <a:r>
              <a:rPr lang="en-US" altLang="en-US" smtClean="0"/>
              <a:t>You should be reviewing not only what is on the return but what may have been omitted. This is especially true when it comes to Credits. </a:t>
            </a:r>
          </a:p>
          <a:p>
            <a:r>
              <a:rPr lang="en-US" altLang="en-US" smtClean="0"/>
              <a:t>For example: You have already verified the taxpayer had a dependent who was under 17, but you do not see a Child Tax Credit on the return. You need to verify whether it was omitted or if the taxpayer does not qualify. </a:t>
            </a:r>
          </a:p>
          <a:p>
            <a:endParaRPr lang="en-US" altLang="en-US" b="1" smtClean="0"/>
          </a:p>
          <a:p>
            <a:r>
              <a:rPr lang="en-US" altLang="en-US" smtClean="0"/>
              <a:t>You should make sure that all withholding from Forms W-2 and 1099 are correctly entered on the return.</a:t>
            </a:r>
          </a:p>
          <a:p>
            <a:r>
              <a:rPr lang="en-US" altLang="en-US" smtClean="0"/>
              <a:t>You should also verify if the taxpayer checked Yes to the question “Make estimated tax payments or apply last year’s refund to this year’s tax” on Form 13614-C, Part V. </a:t>
            </a:r>
          </a:p>
          <a:p>
            <a:endParaRPr lang="en-US" altLang="en-US" b="1" smtClean="0"/>
          </a:p>
          <a:p>
            <a:r>
              <a:rPr lang="en-US" altLang="en-US" smtClean="0"/>
              <a:t>After the Quality Review and prior to asking the taxpayer to sign their return, confirm the taxpayer understands their responsibility for all of the information on the return. This can be accomplished by pointing out the wording above the signature section of the Form 1040 or Form 8879. </a:t>
            </a:r>
          </a:p>
          <a:p>
            <a:endParaRPr lang="en-US" altLang="en-US" smtClean="0"/>
          </a:p>
          <a:p>
            <a:endParaRPr lang="en-US" alt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D673149-3551-4246-B8BF-C9213F6EC69B}" type="slidenum">
              <a:rPr lang="en-US" altLang="en-US" sz="1200">
                <a:solidFill>
                  <a:schemeClr val="tx1"/>
                </a:solidFill>
                <a:cs typeface="Calibri" panose="020F0502020204030204" pitchFamily="34" charset="0"/>
              </a:rPr>
              <a:pPr/>
              <a:t>8</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390286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DE942-D476-4BD3-907B-C51CBC6FE0E8}" type="slidenum">
              <a:rPr lang="en-US" altLang="en-US"/>
              <a:pPr>
                <a:spcBef>
                  <a:spcPct val="0"/>
                </a:spcBef>
              </a:pPr>
              <a:t>9</a:t>
            </a:fld>
            <a:endParaRPr lang="en-US" altLang="en-US"/>
          </a:p>
        </p:txBody>
      </p:sp>
      <p:sp>
        <p:nvSpPr>
          <p:cNvPr id="41987" name="Rectangle 1"/>
          <p:cNvSpPr>
            <a:spLocks noGrp="1" noRot="1" noChangeAspect="1" noChangeArrowheads="1" noTextEdit="1"/>
          </p:cNvSpPr>
          <p:nvPr>
            <p:ph type="sldImg"/>
          </p:nvPr>
        </p:nvSpPr>
        <p:spPr>
          <a:xfrm>
            <a:off x="1120775" y="692150"/>
            <a:ext cx="4616450" cy="3463925"/>
          </a:xfrm>
          <a:solidFill>
            <a:srgbClr val="FFFFFF"/>
          </a:solidFill>
          <a:ln/>
        </p:spPr>
      </p:sp>
      <p:sp>
        <p:nvSpPr>
          <p:cNvPr id="41988" name="Rectangle 2"/>
          <p:cNvSpPr>
            <a:spLocks noGrp="1" noChangeArrowheads="1"/>
          </p:cNvSpPr>
          <p:nvPr>
            <p:ph type="body" idx="1"/>
          </p:nvPr>
        </p:nvSpPr>
        <p:spPr>
          <a:xfrm>
            <a:off x="685800" y="4387850"/>
            <a:ext cx="5484813"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smtClean="0"/>
              <a:t>Review Form 13614-C, Part III to ensure all income is included on the return. It is also important to check that all the information was input in the software correctly. </a:t>
            </a:r>
          </a:p>
          <a:p>
            <a:r>
              <a:rPr lang="en-US" altLang="en-US" smtClean="0"/>
              <a:t>Example: You verified that the taxpayer had marked the Wages box on the Form 13614-C; you should have verified that the EIN number was entered correctly into the software. You should also verify that all of the amounts from the W-2 are correctly showing on the return.</a:t>
            </a:r>
          </a:p>
          <a:p>
            <a:endParaRPr lang="en-US" altLang="en-US" smtClean="0"/>
          </a:p>
        </p:txBody>
      </p:sp>
      <p:sp>
        <p:nvSpPr>
          <p:cNvPr id="41989" name="Text Box 3"/>
          <p:cNvSpPr txBox="1">
            <a:spLocks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BBA53781-216D-4853-B7CA-B98F6A457E4F}" type="slidenum">
              <a:rPr lang="en-US" altLang="en-US">
                <a:solidFill>
                  <a:srgbClr val="000000"/>
                </a:solidFill>
                <a:cs typeface="Calibri" panose="020F0502020204030204" pitchFamily="34" charset="0"/>
              </a:rPr>
              <a:pPr algn="r" eaLnBrk="1" hangingPunct="1">
                <a:spcBef>
                  <a:spcPct val="0"/>
                </a:spcBef>
              </a:pPr>
              <a:t>9</a:t>
            </a:fld>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1373338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5957888"/>
            <a:ext cx="4613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1122363"/>
            <a:ext cx="7162800" cy="2387600"/>
          </a:xfrm>
        </p:spPr>
        <p:txBody>
          <a:bodyPr/>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78440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6"/>
          <p:cNvSpPr>
            <a:spLocks noGrp="1"/>
          </p:cNvSpPr>
          <p:nvPr>
            <p:ph type="ftr" sz="quarter" idx="13"/>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4"/>
          </p:nvPr>
        </p:nvSpPr>
        <p:spPr/>
        <p:txBody>
          <a:bodyPr/>
          <a:lstStyle>
            <a:lvl1pPr>
              <a:defRPr/>
            </a:lvl1pPr>
          </a:lstStyle>
          <a:p>
            <a:fld id="{1DA692B1-EC55-4023-9554-854A401B5E78}" type="slidenum">
              <a:rPr lang="en-US" altLang="en-US"/>
              <a:pPr/>
              <a:t>‹#›</a:t>
            </a:fld>
            <a:endParaRPr lang="en-US" altLang="en-US"/>
          </a:p>
        </p:txBody>
      </p:sp>
    </p:spTree>
    <p:extLst>
      <p:ext uri="{BB962C8B-B14F-4D97-AF65-F5344CB8AC3E}">
        <p14:creationId xmlns:p14="http://schemas.microsoft.com/office/powerpoint/2010/main" val="300721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5"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1"/>
          </p:nvPr>
        </p:nvSpPr>
        <p:spPr/>
        <p:txBody>
          <a:bodyPr/>
          <a:lstStyle>
            <a:lvl1pPr>
              <a:defRPr/>
            </a:lvl1pPr>
          </a:lstStyle>
          <a:p>
            <a:fld id="{9F072A02-350E-456C-B7A6-35518B3FDB1D}" type="slidenum">
              <a:rPr lang="en-US" altLang="en-US"/>
              <a:pPr/>
              <a:t>‹#›</a:t>
            </a:fld>
            <a:endParaRPr lang="en-US" altLang="en-US"/>
          </a:p>
        </p:txBody>
      </p:sp>
    </p:spTree>
    <p:extLst>
      <p:ext uri="{BB962C8B-B14F-4D97-AF65-F5344CB8AC3E}">
        <p14:creationId xmlns:p14="http://schemas.microsoft.com/office/powerpoint/2010/main" val="327523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8" name="Slide Number Placeholder 9"/>
          <p:cNvSpPr>
            <a:spLocks noGrp="1"/>
          </p:cNvSpPr>
          <p:nvPr>
            <p:ph type="sldNum" sz="quarter" idx="11"/>
          </p:nvPr>
        </p:nvSpPr>
        <p:spPr/>
        <p:txBody>
          <a:bodyPr/>
          <a:lstStyle>
            <a:lvl1pPr>
              <a:defRPr/>
            </a:lvl1pPr>
          </a:lstStyle>
          <a:p>
            <a:fld id="{8B662241-6798-48E5-B926-EFDCD1624B2E}" type="slidenum">
              <a:rPr lang="en-US" altLang="en-US"/>
              <a:pPr/>
              <a:t>‹#›</a:t>
            </a:fld>
            <a:endParaRPr lang="en-US" altLang="en-US"/>
          </a:p>
        </p:txBody>
      </p:sp>
    </p:spTree>
    <p:extLst>
      <p:ext uri="{BB962C8B-B14F-4D97-AF65-F5344CB8AC3E}">
        <p14:creationId xmlns:p14="http://schemas.microsoft.com/office/powerpoint/2010/main" val="284620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5" name="Footer Placeholder 6"/>
          <p:cNvSpPr>
            <a:spLocks noGrp="1"/>
          </p:cNvSpPr>
          <p:nvPr>
            <p:ph type="ftr" sz="quarter" idx="16"/>
          </p:nvPr>
        </p:nvSpPr>
        <p:spPr/>
        <p:txBody>
          <a:bodyPr/>
          <a:lstStyle>
            <a:lvl1pPr>
              <a:defRPr/>
            </a:lvl1pPr>
          </a:lstStyle>
          <a:p>
            <a:pPr>
              <a:defRPr/>
            </a:pPr>
            <a:r>
              <a:rPr lang="en-US" dirty="0" smtClean="0"/>
              <a:t>NTTC Training – TY2016</a:t>
            </a:r>
            <a:endParaRPr lang="en-US" dirty="0"/>
          </a:p>
        </p:txBody>
      </p:sp>
      <p:sp>
        <p:nvSpPr>
          <p:cNvPr id="7" name="Slide Number Placeholder 9"/>
          <p:cNvSpPr>
            <a:spLocks noGrp="1"/>
          </p:cNvSpPr>
          <p:nvPr>
            <p:ph type="sldNum" sz="quarter" idx="17"/>
          </p:nvPr>
        </p:nvSpPr>
        <p:spPr/>
        <p:txBody>
          <a:bodyPr/>
          <a:lstStyle>
            <a:lvl1pPr>
              <a:defRPr/>
            </a:lvl1pPr>
          </a:lstStyle>
          <a:p>
            <a:fld id="{CFA6A14D-5D37-4450-A30F-61299D9D318F}" type="slidenum">
              <a:rPr lang="en-US" altLang="en-US"/>
              <a:pPr/>
              <a:t>‹#›</a:t>
            </a:fld>
            <a:endParaRPr lang="en-US" altLang="en-US"/>
          </a:p>
        </p:txBody>
      </p:sp>
    </p:spTree>
    <p:extLst>
      <p:ext uri="{BB962C8B-B14F-4D97-AF65-F5344CB8AC3E}">
        <p14:creationId xmlns:p14="http://schemas.microsoft.com/office/powerpoint/2010/main" val="32811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5" name="Footer Placeholder 6"/>
          <p:cNvSpPr>
            <a:spLocks noGrp="1"/>
          </p:cNvSpPr>
          <p:nvPr>
            <p:ph type="ftr" sz="quarter" idx="17"/>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8"/>
          </p:nvPr>
        </p:nvSpPr>
        <p:spPr/>
        <p:txBody>
          <a:bodyPr/>
          <a:lstStyle>
            <a:lvl1pPr>
              <a:defRPr/>
            </a:lvl1pPr>
          </a:lstStyle>
          <a:p>
            <a:fld id="{E26353CA-E6E0-4C7D-AA65-7C4FE0546AC7}" type="slidenum">
              <a:rPr lang="en-US" altLang="en-US"/>
              <a:pPr/>
              <a:t>‹#›</a:t>
            </a:fld>
            <a:endParaRPr lang="en-US" altLang="en-US"/>
          </a:p>
        </p:txBody>
      </p:sp>
    </p:spTree>
    <p:extLst>
      <p:ext uri="{BB962C8B-B14F-4D97-AF65-F5344CB8AC3E}">
        <p14:creationId xmlns:p14="http://schemas.microsoft.com/office/powerpoint/2010/main" val="24258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9"/>
          <p:cNvSpPr>
            <a:spLocks noGrp="1"/>
          </p:cNvSpPr>
          <p:nvPr>
            <p:ph type="sldNum" sz="quarter" idx="11"/>
          </p:nvPr>
        </p:nvSpPr>
        <p:spPr/>
        <p:txBody>
          <a:bodyPr/>
          <a:lstStyle>
            <a:lvl1pPr>
              <a:defRPr/>
            </a:lvl1pPr>
          </a:lstStyle>
          <a:p>
            <a:fld id="{AB64056A-C7CD-46E6-81B7-1E41162DBBA8}" type="slidenum">
              <a:rPr lang="en-US" altLang="en-US"/>
              <a:pPr/>
              <a:t>‹#›</a:t>
            </a:fld>
            <a:endParaRPr lang="en-US" altLang="en-US"/>
          </a:p>
        </p:txBody>
      </p:sp>
    </p:spTree>
    <p:extLst>
      <p:ext uri="{BB962C8B-B14F-4D97-AF65-F5344CB8AC3E}">
        <p14:creationId xmlns:p14="http://schemas.microsoft.com/office/powerpoint/2010/main" val="369720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3" name="Slide Number Placeholder 9"/>
          <p:cNvSpPr>
            <a:spLocks noGrp="1"/>
          </p:cNvSpPr>
          <p:nvPr>
            <p:ph type="sldNum" sz="quarter" idx="11"/>
          </p:nvPr>
        </p:nvSpPr>
        <p:spPr/>
        <p:txBody>
          <a:bodyPr/>
          <a:lstStyle>
            <a:lvl1pPr>
              <a:defRPr/>
            </a:lvl1pPr>
          </a:lstStyle>
          <a:p>
            <a:fld id="{02F89AF0-768D-4330-981A-A1D970569454}" type="slidenum">
              <a:rPr lang="en-US" altLang="en-US"/>
              <a:pPr/>
              <a:t>‹#›</a:t>
            </a:fld>
            <a:endParaRPr lang="en-US" altLang="en-US"/>
          </a:p>
        </p:txBody>
      </p:sp>
    </p:spTree>
    <p:extLst>
      <p:ext uri="{BB962C8B-B14F-4D97-AF65-F5344CB8AC3E}">
        <p14:creationId xmlns:p14="http://schemas.microsoft.com/office/powerpoint/2010/main" val="255575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solidFill>
            <a:srgbClr val="6720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954088" y="21336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Footer Placeholder 6"/>
          <p:cNvSpPr>
            <a:spLocks noGrp="1"/>
          </p:cNvSpPr>
          <p:nvPr>
            <p:ph type="ftr" sz="quarter" idx="3"/>
          </p:nvPr>
        </p:nvSpPr>
        <p:spPr>
          <a:xfrm>
            <a:off x="1493838" y="6213475"/>
            <a:ext cx="3451225"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475"/>
            <a:ext cx="6350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Calibri" panose="020F0502020204030204" pitchFamily="34" charset="0"/>
              </a:defRPr>
            </a:lvl1pPr>
          </a:lstStyle>
          <a:p>
            <a:fld id="{80D5D2F9-5BAB-4662-8511-83ECC2D9F0DA}" type="slidenum">
              <a:rPr lang="en-US" altLang="en-US" smtClean="0"/>
              <a:pPr/>
              <a:t>‹#›</a:t>
            </a:fld>
            <a:endParaRPr lang="en-US" altLang="en-US" dirty="0"/>
          </a:p>
        </p:txBody>
      </p:sp>
      <p:pic>
        <p:nvPicPr>
          <p:cNvPr id="1030" name="Picture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783263" y="6273800"/>
            <a:ext cx="27320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18" r:id="rId1"/>
    <p:sldLayoutId id="2147484611" r:id="rId2"/>
    <p:sldLayoutId id="2147484612" r:id="rId3"/>
    <p:sldLayoutId id="2147484613" r:id="rId4"/>
    <p:sldLayoutId id="2147484614" r:id="rId5"/>
    <p:sldLayoutId id="2147484615" r:id="rId6"/>
    <p:sldLayoutId id="2147484616" r:id="rId7"/>
    <p:sldLayoutId id="2147484617" r:id="rId8"/>
  </p:sldLayoutIdLst>
  <p:hf hdr="0" dt="0"/>
  <p:txStyles>
    <p:titleStyle>
      <a:lvl1pPr marL="55563" algn="l" rtl="0" eaLnBrk="0" fontAlgn="base" hangingPunct="0">
        <a:lnSpc>
          <a:spcPct val="90000"/>
        </a:lnSpc>
        <a:spcBef>
          <a:spcPct val="0"/>
        </a:spcBef>
        <a:spcAft>
          <a:spcPct val="0"/>
        </a:spcAft>
        <a:defRPr sz="4800" b="1" kern="1200">
          <a:solidFill>
            <a:schemeClr val="bg1"/>
          </a:solidFill>
          <a:latin typeface="+mn-lt"/>
          <a:ea typeface="Verdana" panose="020B0604030504040204" pitchFamily="34" charset="0"/>
          <a:cs typeface="Calibri" panose="020F0502020204030204" pitchFamily="34" charset="0"/>
        </a:defRPr>
      </a:lvl1pPr>
      <a:lvl2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2pPr>
      <a:lvl3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3pPr>
      <a:lvl4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4pPr>
      <a:lvl5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5pPr>
      <a:lvl6pPr marL="5127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6pPr>
      <a:lvl7pPr marL="9699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7pPr>
      <a:lvl8pPr marL="14271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8pPr>
      <a:lvl9pPr marL="18843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9pPr>
    </p:titleStyle>
    <p:bodyStyle>
      <a:lvl1pPr marL="344488" indent="-344488" algn="l" rtl="0" eaLnBrk="0" fontAlgn="base" hangingPunct="0">
        <a:lnSpc>
          <a:spcPct val="100000"/>
        </a:lnSpc>
        <a:spcBef>
          <a:spcPts val="1000"/>
        </a:spcBef>
        <a:spcAft>
          <a:spcPct val="0"/>
        </a:spcAft>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rtl="0" eaLnBrk="0" fontAlgn="base" hangingPunct="0">
        <a:lnSpc>
          <a:spcPct val="100000"/>
        </a:lnSpc>
        <a:spcBef>
          <a:spcPts val="500"/>
        </a:spcBef>
        <a:spcAft>
          <a:spcPct val="0"/>
        </a:spcAft>
        <a:buClr>
          <a:srgbClr val="984807"/>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rtl="0" eaLnBrk="0" fontAlgn="base" hangingPunct="0">
        <a:lnSpc>
          <a:spcPct val="100000"/>
        </a:lnSpc>
        <a:spcBef>
          <a:spcPts val="500"/>
        </a:spcBef>
        <a:spcAft>
          <a:spcPct val="0"/>
        </a:spcAft>
        <a:buClr>
          <a:srgbClr val="215968"/>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3.wd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ctrTitle"/>
          </p:nvPr>
        </p:nvSpPr>
        <p:spPr/>
        <p:txBody>
          <a:bodyPr/>
          <a:lstStyle/>
          <a:p>
            <a:pPr eaLnBrk="1" hangingPunct="1"/>
            <a:r>
              <a:rPr lang="en-US" altLang="en-US" dirty="0" smtClean="0"/>
              <a:t>Quality Review </a:t>
            </a:r>
            <a:br>
              <a:rPr lang="en-US" altLang="en-US" dirty="0" smtClean="0"/>
            </a:br>
            <a:r>
              <a:rPr lang="en-US" altLang="en-US" dirty="0" smtClean="0"/>
              <a:t>of Tax Return </a:t>
            </a:r>
          </a:p>
        </p:txBody>
      </p:sp>
      <p:sp>
        <p:nvSpPr>
          <p:cNvPr id="10243" name="Rectangle 10"/>
          <p:cNvSpPr>
            <a:spLocks noGrp="1" noChangeArrowheads="1"/>
          </p:cNvSpPr>
          <p:nvPr>
            <p:ph type="subTitle" idx="1"/>
          </p:nvPr>
        </p:nvSpPr>
        <p:spPr>
          <a:xfrm>
            <a:off x="762000" y="3951288"/>
            <a:ext cx="7162800" cy="1747837"/>
          </a:xfrm>
        </p:spPr>
        <p:txBody>
          <a:bodyPr rtlCol="0">
            <a:normAutofit fontScale="47500" lnSpcReduction="20000"/>
          </a:bodyPr>
          <a:lstStyle/>
          <a:p>
            <a:pPr eaLnBrk="1" fontAlgn="auto" hangingPunct="1">
              <a:spcAft>
                <a:spcPts val="0"/>
              </a:spcAft>
              <a:defRPr/>
            </a:pPr>
            <a:r>
              <a:rPr lang="en-US" altLang="en-US" sz="5800" dirty="0" smtClean="0"/>
              <a:t>Form 13614-C – Part VIII </a:t>
            </a:r>
          </a:p>
          <a:p>
            <a:pPr eaLnBrk="1" fontAlgn="auto" hangingPunct="1">
              <a:spcAft>
                <a:spcPts val="0"/>
              </a:spcAft>
              <a:defRPr/>
            </a:pPr>
            <a:r>
              <a:rPr lang="en-US" altLang="en-US" sz="5800" dirty="0" smtClean="0"/>
              <a:t>Pub 4012 – Page K-28</a:t>
            </a:r>
          </a:p>
          <a:p>
            <a:pPr eaLnBrk="1" fontAlgn="auto" hangingPunct="1">
              <a:spcAft>
                <a:spcPts val="0"/>
              </a:spcAft>
              <a:defRPr/>
            </a:pPr>
            <a:r>
              <a:rPr lang="en-US" altLang="en-US" sz="5800" dirty="0" smtClean="0"/>
              <a:t>IRS Pub 5101</a:t>
            </a:r>
          </a:p>
          <a:p>
            <a:pPr eaLnBrk="1" fontAlgn="auto" hangingPunct="1">
              <a:spcAft>
                <a:spcPts val="0"/>
              </a:spcAft>
              <a:defRPr/>
            </a:pPr>
            <a:r>
              <a:rPr lang="en-US" altLang="en-US" dirty="0" smtClean="0"/>
              <a:t> </a:t>
            </a:r>
          </a:p>
          <a:p>
            <a:pPr eaLnBrk="1" fontAlgn="auto" hangingPunct="1">
              <a:spcAft>
                <a:spcPts val="0"/>
              </a:spcAft>
              <a:defRPr/>
            </a:pPr>
            <a:endParaRPr lang="en-US" altLang="en-US" dirty="0" smtClean="0"/>
          </a:p>
        </p:txBody>
      </p:sp>
      <p:pic>
        <p:nvPicPr>
          <p:cNvPr id="3076" name="Picture 2" descr="C:\Users\Steve\AppData\Local\Microsoft\Windows\Temporary Internet Files\Content.IE5\W0E5RFM7\MC900240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90828"/>
            <a:ext cx="195421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Quality Review Techniques</a:t>
            </a:r>
          </a:p>
        </p:txBody>
      </p:sp>
      <p:sp>
        <p:nvSpPr>
          <p:cNvPr id="12291" name="Content Placeholder 2"/>
          <p:cNvSpPr>
            <a:spLocks noGrp="1"/>
          </p:cNvSpPr>
          <p:nvPr>
            <p:ph sz="quarter" idx="12"/>
          </p:nvPr>
        </p:nvSpPr>
        <p:spPr>
          <a:xfrm>
            <a:off x="954088" y="2133599"/>
            <a:ext cx="7543800" cy="4079875"/>
          </a:xfrm>
        </p:spPr>
        <p:txBody>
          <a:bodyPr>
            <a:normAutofit fontScale="85000" lnSpcReduction="10000"/>
          </a:bodyPr>
          <a:lstStyle/>
          <a:p>
            <a:pPr>
              <a:lnSpc>
                <a:spcPct val="110000"/>
              </a:lnSpc>
            </a:pPr>
            <a:r>
              <a:rPr lang="en-US" altLang="en-US" dirty="0" smtClean="0"/>
              <a:t>Techniques include:</a:t>
            </a:r>
          </a:p>
          <a:p>
            <a:pPr lvl="1">
              <a:lnSpc>
                <a:spcPct val="110000"/>
              </a:lnSpc>
            </a:pPr>
            <a:r>
              <a:rPr lang="en-US" altLang="en-US" dirty="0" smtClean="0"/>
              <a:t>Retracing preparer’s steps</a:t>
            </a:r>
          </a:p>
          <a:p>
            <a:pPr lvl="1">
              <a:lnSpc>
                <a:spcPct val="110000"/>
              </a:lnSpc>
            </a:pPr>
            <a:r>
              <a:rPr lang="en-US" altLang="en-US" dirty="0" smtClean="0"/>
              <a:t>Reviewing 1040 view and linking to input screens</a:t>
            </a:r>
          </a:p>
          <a:p>
            <a:pPr lvl="1">
              <a:lnSpc>
                <a:spcPct val="110000"/>
              </a:lnSpc>
            </a:pPr>
            <a:r>
              <a:rPr lang="en-US" altLang="en-US" dirty="0" smtClean="0"/>
              <a:t>Reviewing forms in print review</a:t>
            </a:r>
          </a:p>
          <a:p>
            <a:pPr>
              <a:lnSpc>
                <a:spcPct val="110000"/>
              </a:lnSpc>
            </a:pPr>
            <a:r>
              <a:rPr lang="en-US" altLang="en-US" dirty="0" smtClean="0"/>
              <a:t>QR may use one or a combination of these depending on nature of return</a:t>
            </a:r>
          </a:p>
        </p:txBody>
      </p:sp>
      <p:sp>
        <p:nvSpPr>
          <p:cNvPr id="3" name="Footer Placeholder 2"/>
          <p:cNvSpPr>
            <a:spLocks noGrp="1"/>
          </p:cNvSpPr>
          <p:nvPr>
            <p:ph type="ftr" sz="quarter" idx="13"/>
          </p:nvPr>
        </p:nvSpPr>
        <p:spPr/>
        <p:txBody>
          <a:bodyPr/>
          <a:lstStyle/>
          <a:p>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Quality Review Techniques</a:t>
            </a:r>
            <a:endParaRPr lang="en-US" dirty="0"/>
          </a:p>
        </p:txBody>
      </p:sp>
      <p:sp>
        <p:nvSpPr>
          <p:cNvPr id="3" name="Content Placeholder 2"/>
          <p:cNvSpPr>
            <a:spLocks noGrp="1"/>
          </p:cNvSpPr>
          <p:nvPr>
            <p:ph sz="quarter" idx="12"/>
          </p:nvPr>
        </p:nvSpPr>
        <p:spPr/>
        <p:txBody>
          <a:bodyPr>
            <a:normAutofit fontScale="70000" lnSpcReduction="20000"/>
          </a:bodyPr>
          <a:lstStyle/>
          <a:p>
            <a:r>
              <a:rPr lang="en-US" dirty="0" smtClean="0"/>
              <a:t>3rd page of the print PDF shows basic info. Verify the info for:</a:t>
            </a:r>
          </a:p>
          <a:p>
            <a:pPr lvl="1"/>
            <a:r>
              <a:rPr lang="en-US" dirty="0" smtClean="0"/>
              <a:t>ALL names</a:t>
            </a:r>
          </a:p>
          <a:p>
            <a:pPr lvl="1"/>
            <a:r>
              <a:rPr lang="en-US" dirty="0" smtClean="0"/>
              <a:t>ALL birthdays</a:t>
            </a:r>
          </a:p>
          <a:p>
            <a:pPr lvl="1"/>
            <a:r>
              <a:rPr lang="en-US" dirty="0" smtClean="0"/>
              <a:t>ALL SSNs</a:t>
            </a:r>
          </a:p>
          <a:p>
            <a:pPr lvl="1"/>
            <a:r>
              <a:rPr lang="en-US" dirty="0" smtClean="0"/>
              <a:t>ALL relationships</a:t>
            </a:r>
          </a:p>
          <a:p>
            <a:pPr lvl="1"/>
            <a:r>
              <a:rPr lang="en-US" dirty="0" smtClean="0"/>
              <a:t>ALL “months”</a:t>
            </a:r>
          </a:p>
          <a:p>
            <a:pPr lvl="1"/>
            <a:r>
              <a:rPr lang="en-US" dirty="0" smtClean="0"/>
              <a:t>Address and Phone </a:t>
            </a:r>
          </a:p>
          <a:p>
            <a:pPr lvl="1"/>
            <a:r>
              <a:rPr lang="en-US" dirty="0" smtClean="0"/>
              <a:t>Filing status (MFJ = 2, </a:t>
            </a:r>
            <a:r>
              <a:rPr lang="en-US" dirty="0" err="1" smtClean="0"/>
              <a:t>etc</a:t>
            </a:r>
            <a:r>
              <a:rPr lang="en-US" dirty="0" smtClean="0"/>
              <a:t>)</a:t>
            </a:r>
          </a:p>
          <a:p>
            <a:pPr lvl="1"/>
            <a:r>
              <a:rPr lang="en-US" dirty="0" smtClean="0"/>
              <a:t>Direct Deposit or Mailed</a:t>
            </a:r>
          </a:p>
          <a:p>
            <a:endParaRPr lang="en-US" dirty="0"/>
          </a:p>
        </p:txBody>
      </p:sp>
      <p:sp>
        <p:nvSpPr>
          <p:cNvPr id="4" name="Footer Placeholder 3"/>
          <p:cNvSpPr>
            <a:spLocks noGrp="1"/>
          </p:cNvSpPr>
          <p:nvPr>
            <p:ph type="ftr" sz="quarter" idx="13"/>
          </p:nvPr>
        </p:nvSpPr>
        <p:spPr/>
        <p:txBody>
          <a:bodyPr/>
          <a:lstStyle/>
          <a:p>
            <a:r>
              <a:rPr lang="en-US"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11</a:t>
            </a:fld>
            <a:endParaRPr lang="en-US" altLang="en-US"/>
          </a:p>
        </p:txBody>
      </p:sp>
    </p:spTree>
    <p:extLst>
      <p:ext uri="{BB962C8B-B14F-4D97-AF65-F5344CB8AC3E}">
        <p14:creationId xmlns:p14="http://schemas.microsoft.com/office/powerpoint/2010/main" val="3644187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Quality Review Techniques</a:t>
            </a:r>
            <a:endParaRPr lang="en-US" dirty="0"/>
          </a:p>
        </p:txBody>
      </p:sp>
      <p:sp>
        <p:nvSpPr>
          <p:cNvPr id="3" name="Content Placeholder 2"/>
          <p:cNvSpPr>
            <a:spLocks noGrp="1"/>
          </p:cNvSpPr>
          <p:nvPr>
            <p:ph sz="quarter" idx="12"/>
          </p:nvPr>
        </p:nvSpPr>
        <p:spPr/>
        <p:txBody>
          <a:bodyPr/>
          <a:lstStyle/>
          <a:p>
            <a:r>
              <a:rPr lang="en-US" smtClean="0"/>
              <a:t>Compare 2016 return to 2015 paper return if available</a:t>
            </a:r>
          </a:p>
          <a:p>
            <a:r>
              <a:rPr lang="en-US" smtClean="0"/>
              <a:t>Verify differences are reasonable and taxpayer understands reasons for any significant changes</a:t>
            </a:r>
          </a:p>
          <a:p>
            <a:endParaRPr lang="en-US" dirty="0"/>
          </a:p>
        </p:txBody>
      </p:sp>
      <p:sp>
        <p:nvSpPr>
          <p:cNvPr id="4" name="Footer Placeholder 3"/>
          <p:cNvSpPr>
            <a:spLocks noGrp="1"/>
          </p:cNvSpPr>
          <p:nvPr>
            <p:ph type="ftr" sz="quarter" idx="13"/>
          </p:nvPr>
        </p:nvSpPr>
        <p:spPr/>
        <p:txBody>
          <a:bodyPr/>
          <a:lstStyle/>
          <a:p>
            <a:r>
              <a:rPr lang="en-US"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12</a:t>
            </a:fld>
            <a:endParaRPr lang="en-US" altLang="en-US"/>
          </a:p>
        </p:txBody>
      </p:sp>
    </p:spTree>
    <p:extLst>
      <p:ext uri="{BB962C8B-B14F-4D97-AF65-F5344CB8AC3E}">
        <p14:creationId xmlns:p14="http://schemas.microsoft.com/office/powerpoint/2010/main" val="2068384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5"/>
          <p:cNvSpPr>
            <a:spLocks noGrp="1"/>
          </p:cNvSpPr>
          <p:nvPr>
            <p:ph type="title"/>
          </p:nvPr>
        </p:nvSpPr>
        <p:spPr/>
        <p:txBody>
          <a:bodyPr/>
          <a:lstStyle/>
          <a:p>
            <a:r>
              <a:rPr lang="en-US" altLang="en-US" dirty="0" smtClean="0"/>
              <a:t>QR – Personal Information</a:t>
            </a:r>
          </a:p>
        </p:txBody>
      </p:sp>
      <p:sp>
        <p:nvSpPr>
          <p:cNvPr id="13317" name="Content Placeholder 6"/>
          <p:cNvSpPr>
            <a:spLocks noGrp="1"/>
          </p:cNvSpPr>
          <p:nvPr>
            <p:ph type="body" sz="quarter" idx="16"/>
          </p:nvPr>
        </p:nvSpPr>
        <p:spPr/>
        <p:txBody>
          <a:bodyPr>
            <a:normAutofit fontScale="62500" lnSpcReduction="20000"/>
          </a:bodyPr>
          <a:lstStyle/>
          <a:p>
            <a:r>
              <a:rPr lang="en-US" altLang="en-US" dirty="0" smtClean="0"/>
              <a:t>Review all personal information in Parts I and II to ensure Filing Status and dependency determinations are correct</a:t>
            </a:r>
          </a:p>
          <a:p>
            <a:r>
              <a:rPr lang="en-US" altLang="en-US" dirty="0" smtClean="0"/>
              <a:t>Verify data for each dependent is correct including answering the questions</a:t>
            </a:r>
          </a:p>
          <a:p>
            <a:endParaRPr lang="en-US" altLang="en-US" dirty="0" smtClean="0"/>
          </a:p>
        </p:txBody>
      </p:sp>
      <p:sp>
        <p:nvSpPr>
          <p:cNvPr id="3" name="Footer Placeholder 2"/>
          <p:cNvSpPr>
            <a:spLocks noGrp="1"/>
          </p:cNvSpPr>
          <p:nvPr>
            <p:ph type="ftr" sz="quarter" idx="17"/>
          </p:nvPr>
        </p:nvSpPr>
        <p:spPr/>
        <p:txBody>
          <a:bodyPr/>
          <a:lstStyle/>
          <a:p>
            <a:r>
              <a:rPr lang="en-US" dirty="0" smtClean="0"/>
              <a:t>NTTC Training – TY2016</a:t>
            </a:r>
            <a:endParaRPr lang="en-US" dirty="0"/>
          </a:p>
        </p:txBody>
      </p:sp>
      <p:sp>
        <p:nvSpPr>
          <p:cNvPr id="5" name="Slide Number Placeholder 4"/>
          <p:cNvSpPr>
            <a:spLocks noGrp="1"/>
          </p:cNvSpPr>
          <p:nvPr>
            <p:ph type="sldNum" sz="quarter" idx="18"/>
          </p:nvPr>
        </p:nvSpPr>
        <p:spPr/>
        <p:txBody>
          <a:bodyPr/>
          <a:lstStyle/>
          <a:p>
            <a:fld id="{E26353CA-E6E0-4C7D-AA65-7C4FE0546AC7}" type="slidenum">
              <a:rPr lang="en-US" altLang="en-US" smtClean="0"/>
              <a:pPr/>
              <a:t>13</a:t>
            </a:fld>
            <a:endParaRPr lang="en-US" altLang="en-US"/>
          </a:p>
        </p:txBody>
      </p:sp>
      <p:pic>
        <p:nvPicPr>
          <p:cNvPr id="13318" name="Picture 2"/>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468464" y="3883149"/>
            <a:ext cx="6507861" cy="218770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QR – Income</a:t>
            </a:r>
            <a:endParaRPr lang="en-US" altLang="en-US" dirty="0" smtClean="0"/>
          </a:p>
        </p:txBody>
      </p:sp>
      <p:sp>
        <p:nvSpPr>
          <p:cNvPr id="29701" name="Content Placeholder 5"/>
          <p:cNvSpPr>
            <a:spLocks noGrp="1"/>
          </p:cNvSpPr>
          <p:nvPr>
            <p:ph sz="quarter" idx="12"/>
          </p:nvPr>
        </p:nvSpPr>
        <p:spPr/>
        <p:txBody>
          <a:bodyPr>
            <a:normAutofit fontScale="85000" lnSpcReduction="20000"/>
          </a:bodyPr>
          <a:lstStyle/>
          <a:p>
            <a:r>
              <a:rPr lang="en-US" altLang="en-US" dirty="0" smtClean="0"/>
              <a:t>Review all income reported in Part III to ensure:</a:t>
            </a:r>
          </a:p>
          <a:p>
            <a:pPr lvl="1"/>
            <a:r>
              <a:rPr lang="en-US" altLang="en-US" dirty="0" smtClean="0"/>
              <a:t>All tax documents were accounted for and entered</a:t>
            </a:r>
          </a:p>
          <a:p>
            <a:pPr lvl="1"/>
            <a:r>
              <a:rPr lang="en-US" altLang="en-US" dirty="0" smtClean="0"/>
              <a:t>Income is consistent with prior year return, if available</a:t>
            </a:r>
          </a:p>
          <a:p>
            <a:pPr lvl="1"/>
            <a:r>
              <a:rPr lang="en-US" altLang="en-US" dirty="0" smtClean="0"/>
              <a:t>Ensure all income was reported, especially self-employment and all cash income</a:t>
            </a:r>
          </a:p>
          <a:p>
            <a:endParaRPr lang="en-US" altLang="en-US" dirty="0" smtClean="0"/>
          </a:p>
          <a:p>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QR – Expenses/Deductions</a:t>
            </a:r>
            <a:endParaRPr lang="en-US" altLang="en-US" dirty="0" smtClean="0"/>
          </a:p>
        </p:txBody>
      </p:sp>
      <p:sp>
        <p:nvSpPr>
          <p:cNvPr id="15365" name="Content Placeholder 2"/>
          <p:cNvSpPr>
            <a:spLocks noGrp="1"/>
          </p:cNvSpPr>
          <p:nvPr>
            <p:ph sz="quarter" idx="12"/>
          </p:nvPr>
        </p:nvSpPr>
        <p:spPr/>
        <p:txBody>
          <a:bodyPr>
            <a:normAutofit fontScale="70000" lnSpcReduction="20000"/>
          </a:bodyPr>
          <a:lstStyle/>
          <a:p>
            <a:r>
              <a:rPr lang="en-US" altLang="en-US" dirty="0" smtClean="0"/>
              <a:t>Review all expenses reported in Part IV to ensure: </a:t>
            </a:r>
          </a:p>
          <a:p>
            <a:pPr lvl="1"/>
            <a:r>
              <a:rPr lang="en-US" altLang="en-US" dirty="0" smtClean="0"/>
              <a:t>Only qualifying expenses were entered on return </a:t>
            </a:r>
          </a:p>
          <a:p>
            <a:pPr lvl="1"/>
            <a:r>
              <a:rPr lang="en-US" altLang="en-US" dirty="0" smtClean="0"/>
              <a:t>All available adjustments to income were included </a:t>
            </a:r>
          </a:p>
          <a:p>
            <a:pPr lvl="1"/>
            <a:r>
              <a:rPr lang="en-US" altLang="en-US" dirty="0" smtClean="0"/>
              <a:t>Appropriate deduction (standard or itemized) was used to compute taxable income</a:t>
            </a:r>
          </a:p>
          <a:p>
            <a:pPr lvl="1"/>
            <a:r>
              <a:rPr lang="en-US" altLang="en-US" dirty="0" smtClean="0"/>
              <a:t>All available credits were applied to reduce total tax</a:t>
            </a:r>
          </a:p>
        </p:txBody>
      </p:sp>
      <p:sp>
        <p:nvSpPr>
          <p:cNvPr id="2" name="Footer Placeholder 1"/>
          <p:cNvSpPr>
            <a:spLocks noGrp="1"/>
          </p:cNvSpPr>
          <p:nvPr>
            <p:ph type="ftr" sz="quarter" idx="13"/>
          </p:nvPr>
        </p:nvSpPr>
        <p:spPr/>
        <p:txBody>
          <a:bodyPr/>
          <a:lstStyle/>
          <a:p>
            <a:r>
              <a:rPr lang="en-US"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QR – Life Events</a:t>
            </a:r>
          </a:p>
        </p:txBody>
      </p:sp>
      <p:sp>
        <p:nvSpPr>
          <p:cNvPr id="32771" name="Content Placeholder 2"/>
          <p:cNvSpPr>
            <a:spLocks noGrp="1"/>
          </p:cNvSpPr>
          <p:nvPr>
            <p:ph sz="quarter" idx="12"/>
          </p:nvPr>
        </p:nvSpPr>
        <p:spPr/>
        <p:txBody>
          <a:bodyPr>
            <a:normAutofit fontScale="70000" lnSpcReduction="20000"/>
          </a:bodyPr>
          <a:lstStyle/>
          <a:p>
            <a:pPr>
              <a:lnSpc>
                <a:spcPct val="110000"/>
              </a:lnSpc>
            </a:pPr>
            <a:r>
              <a:rPr lang="en-US" altLang="en-US" dirty="0" smtClean="0"/>
              <a:t>Review life events in Part V to ensure any events affecting return were confirmed and correctly entered </a:t>
            </a:r>
          </a:p>
          <a:p>
            <a:pPr>
              <a:lnSpc>
                <a:spcPct val="110000"/>
              </a:lnSpc>
            </a:pPr>
            <a:r>
              <a:rPr lang="en-US" altLang="en-US" dirty="0" smtClean="0"/>
              <a:t>This area is often least understood by taxpayers and often overlooked by Counselors</a:t>
            </a:r>
          </a:p>
          <a:p>
            <a:pPr>
              <a:lnSpc>
                <a:spcPct val="110000"/>
              </a:lnSpc>
            </a:pPr>
            <a:r>
              <a:rPr lang="en-US" altLang="en-US" dirty="0" smtClean="0"/>
              <a:t>It is also the area that contains some of the less seldom seen items and items that are out-of-scope</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QR – ACA</a:t>
            </a:r>
            <a:endParaRPr lang="en-US" altLang="en-US" dirty="0" smtClean="0"/>
          </a:p>
        </p:txBody>
      </p:sp>
      <p:sp>
        <p:nvSpPr>
          <p:cNvPr id="33795" name="Content Placeholder 2"/>
          <p:cNvSpPr>
            <a:spLocks noGrp="1"/>
          </p:cNvSpPr>
          <p:nvPr>
            <p:ph sz="quarter" idx="12"/>
          </p:nvPr>
        </p:nvSpPr>
        <p:spPr/>
        <p:txBody>
          <a:bodyPr>
            <a:normAutofit fontScale="85000" lnSpcReduction="20000"/>
          </a:bodyPr>
          <a:lstStyle/>
          <a:p>
            <a:r>
              <a:rPr lang="en-US" altLang="en-US" dirty="0" smtClean="0"/>
              <a:t>Review taxpayer’s responses to ACA questions in Part VI to ensure: </a:t>
            </a:r>
          </a:p>
          <a:p>
            <a:pPr lvl="1"/>
            <a:r>
              <a:rPr lang="en-US" altLang="en-US" dirty="0" smtClean="0"/>
              <a:t>Minimum Essential Coverage for each month of the year was properly reflected for each person</a:t>
            </a:r>
          </a:p>
          <a:p>
            <a:pPr lvl="1"/>
            <a:r>
              <a:rPr lang="en-US" altLang="en-US" dirty="0" smtClean="0"/>
              <a:t>Any appropriate exemptions were identified and recorded on Form 8965 </a:t>
            </a:r>
          </a:p>
          <a:p>
            <a:pPr lvl="1"/>
            <a:r>
              <a:rPr lang="en-US" altLang="en-US" dirty="0" smtClean="0"/>
              <a:t>Any Shared Responsibility Payments are accurate and appropriate </a:t>
            </a:r>
          </a:p>
          <a:p>
            <a:pPr lvl="1"/>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QR – ACA (Con’t)</a:t>
            </a:r>
            <a:endParaRPr lang="en-US" altLang="en-US" dirty="0" smtClean="0"/>
          </a:p>
        </p:txBody>
      </p:sp>
      <p:sp>
        <p:nvSpPr>
          <p:cNvPr id="35843" name="Content Placeholder 2"/>
          <p:cNvSpPr>
            <a:spLocks noGrp="1"/>
          </p:cNvSpPr>
          <p:nvPr>
            <p:ph sz="quarter" idx="12"/>
          </p:nvPr>
        </p:nvSpPr>
        <p:spPr/>
        <p:txBody>
          <a:bodyPr>
            <a:normAutofit fontScale="70000" lnSpcReduction="20000"/>
          </a:bodyPr>
          <a:lstStyle/>
          <a:p>
            <a:r>
              <a:rPr lang="en-US" altLang="en-US" dirty="0" smtClean="0"/>
              <a:t>Review taxpayer’s responses to ACA questions in Part VI to ensure: </a:t>
            </a:r>
          </a:p>
          <a:p>
            <a:pPr lvl="1"/>
            <a:r>
              <a:rPr lang="en-US" altLang="en-US" dirty="0" smtClean="0"/>
              <a:t>Form 1095-A is present for marketplace coverage</a:t>
            </a:r>
          </a:p>
          <a:p>
            <a:pPr lvl="1"/>
            <a:r>
              <a:rPr lang="en-US" altLang="en-US" dirty="0" smtClean="0"/>
              <a:t>Data from any Forms 1095-A were properly entered</a:t>
            </a:r>
          </a:p>
          <a:p>
            <a:pPr lvl="1"/>
            <a:r>
              <a:rPr lang="en-US" altLang="en-US" dirty="0" smtClean="0"/>
              <a:t>Premium Tax Credits were correctly reconciled, if applicable, on Form 8962</a:t>
            </a:r>
          </a:p>
          <a:p>
            <a:r>
              <a:rPr lang="en-US" altLang="en-US" dirty="0" smtClean="0"/>
              <a:t>ACA requires a comprehensive and in-depth interview</a:t>
            </a:r>
          </a:p>
        </p:txBody>
      </p:sp>
      <p:sp>
        <p:nvSpPr>
          <p:cNvPr id="3" name="Footer Placeholder 2"/>
          <p:cNvSpPr>
            <a:spLocks noGrp="1"/>
          </p:cNvSpPr>
          <p:nvPr>
            <p:ph type="ftr" sz="quarter" idx="13"/>
          </p:nvPr>
        </p:nvSpPr>
        <p:spPr/>
        <p:txBody>
          <a:bodyPr/>
          <a:lstStyle/>
          <a:p>
            <a:r>
              <a:rPr lang="en-US" smtClean="0"/>
              <a:t>NTTC Training – TY2016</a:t>
            </a:r>
            <a:endParaRPr lang="en-US" dirty="0"/>
          </a:p>
        </p:txBody>
      </p:sp>
      <p:sp>
        <p:nvSpPr>
          <p:cNvPr id="7" name="Slide Number Placeholder 6"/>
          <p:cNvSpPr>
            <a:spLocks noGrp="1"/>
          </p:cNvSpPr>
          <p:nvPr>
            <p:ph type="sldNum" sz="quarter" idx="14"/>
          </p:nvPr>
        </p:nvSpPr>
        <p:spPr/>
        <p:txBody>
          <a:bodyPr/>
          <a:lstStyle/>
          <a:p>
            <a:fld id="{1DA692B1-EC55-4023-9554-854A401B5E78}"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QR – EIC</a:t>
            </a:r>
            <a:endParaRPr lang="en-US" altLang="en-US" dirty="0" smtClean="0"/>
          </a:p>
        </p:txBody>
      </p:sp>
      <p:sp>
        <p:nvSpPr>
          <p:cNvPr id="19459" name="Content Placeholder 2"/>
          <p:cNvSpPr>
            <a:spLocks noGrp="1"/>
          </p:cNvSpPr>
          <p:nvPr>
            <p:ph sz="quarter" idx="12"/>
          </p:nvPr>
        </p:nvSpPr>
        <p:spPr/>
        <p:txBody>
          <a:bodyPr/>
          <a:lstStyle/>
          <a:p>
            <a:r>
              <a:rPr lang="en-US" altLang="en-US" smtClean="0"/>
              <a:t>Ensuring taxpayer receives correct amount of EIC requires reviewing several elements of return</a:t>
            </a:r>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Quality Review</a:t>
            </a:r>
          </a:p>
        </p:txBody>
      </p:sp>
      <p:sp>
        <p:nvSpPr>
          <p:cNvPr id="14339" name="Content Placeholder 2"/>
          <p:cNvSpPr>
            <a:spLocks noGrp="1"/>
          </p:cNvSpPr>
          <p:nvPr>
            <p:ph sz="quarter" idx="12"/>
          </p:nvPr>
        </p:nvSpPr>
        <p:spPr>
          <a:xfrm>
            <a:off x="954088" y="2133599"/>
            <a:ext cx="7543800" cy="4079875"/>
          </a:xfrm>
        </p:spPr>
        <p:txBody>
          <a:bodyPr>
            <a:normAutofit fontScale="70000" lnSpcReduction="20000"/>
          </a:bodyPr>
          <a:lstStyle/>
          <a:p>
            <a:pPr>
              <a:lnSpc>
                <a:spcPct val="110000"/>
              </a:lnSpc>
            </a:pPr>
            <a:r>
              <a:rPr lang="en-US" altLang="en-US" dirty="0" smtClean="0"/>
              <a:t>IRS site reviews consistently observe that quality review process has been a significant weak area. Deficiencies include:</a:t>
            </a:r>
          </a:p>
          <a:p>
            <a:pPr lvl="1">
              <a:lnSpc>
                <a:spcPct val="110000"/>
              </a:lnSpc>
            </a:pPr>
            <a:r>
              <a:rPr lang="en-US" altLang="en-US" dirty="0" smtClean="0"/>
              <a:t>Failure to refer to Intake Sheet (Form 13614-C) </a:t>
            </a:r>
          </a:p>
          <a:p>
            <a:pPr lvl="1">
              <a:lnSpc>
                <a:spcPct val="110000"/>
              </a:lnSpc>
            </a:pPr>
            <a:r>
              <a:rPr lang="en-US" altLang="en-US" dirty="0" smtClean="0"/>
              <a:t>Little or no engagement with taxpayer</a:t>
            </a:r>
          </a:p>
          <a:p>
            <a:pPr lvl="1">
              <a:lnSpc>
                <a:spcPct val="110000"/>
              </a:lnSpc>
            </a:pPr>
            <a:r>
              <a:rPr lang="en-US" altLang="en-US" dirty="0" smtClean="0"/>
              <a:t>Checking only to see if data are properly entered but not evaluating overall return</a:t>
            </a:r>
          </a:p>
          <a:p>
            <a:pPr lvl="1">
              <a:lnSpc>
                <a:spcPct val="110000"/>
              </a:lnSpc>
            </a:pPr>
            <a:r>
              <a:rPr lang="en-US" altLang="en-US" dirty="0" smtClean="0"/>
              <a:t>Failure to inform the taxpayer that return is their responsibility</a:t>
            </a:r>
          </a:p>
        </p:txBody>
      </p:sp>
      <p:sp>
        <p:nvSpPr>
          <p:cNvPr id="7" name="Footer Placeholder 6"/>
          <p:cNvSpPr>
            <a:spLocks noGrp="1"/>
          </p:cNvSpPr>
          <p:nvPr>
            <p:ph type="ftr" sz="quarter" idx="13"/>
          </p:nvPr>
        </p:nvSpPr>
        <p:spPr/>
        <p:txBody>
          <a:bodyPr/>
          <a:lstStyle/>
          <a:p>
            <a:pPr>
              <a:defRPr/>
            </a:pPr>
            <a:r>
              <a:rPr lang="en-US" dirty="0" smtClean="0"/>
              <a:t>NTTC Training – TY2016</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QR – EIC (Con’t)</a:t>
            </a:r>
            <a:endParaRPr lang="en-US" altLang="en-US" dirty="0" smtClean="0"/>
          </a:p>
        </p:txBody>
      </p:sp>
      <p:sp>
        <p:nvSpPr>
          <p:cNvPr id="20483" name="Content Placeholder 2"/>
          <p:cNvSpPr>
            <a:spLocks noGrp="1"/>
          </p:cNvSpPr>
          <p:nvPr>
            <p:ph sz="quarter" idx="12"/>
          </p:nvPr>
        </p:nvSpPr>
        <p:spPr/>
        <p:txBody>
          <a:bodyPr>
            <a:normAutofit fontScale="70000" lnSpcReduction="20000"/>
          </a:bodyPr>
          <a:lstStyle/>
          <a:p>
            <a:r>
              <a:rPr lang="en-US" altLang="en-US" dirty="0" smtClean="0"/>
              <a:t>Careful review and interview with taxpayer key</a:t>
            </a:r>
          </a:p>
          <a:p>
            <a:pPr lvl="1"/>
            <a:r>
              <a:rPr lang="en-US" altLang="en-US" dirty="0" smtClean="0"/>
              <a:t>Has the EIC Checklist been properly completed?</a:t>
            </a:r>
          </a:p>
          <a:p>
            <a:pPr lvl="1"/>
            <a:r>
              <a:rPr lang="en-US" altLang="en-US" dirty="0" smtClean="0"/>
              <a:t>Is Filing Status correct?</a:t>
            </a:r>
          </a:p>
          <a:p>
            <a:pPr lvl="1"/>
            <a:r>
              <a:rPr lang="en-US" altLang="en-US" dirty="0" smtClean="0"/>
              <a:t>Are birthdates correct?</a:t>
            </a:r>
          </a:p>
          <a:p>
            <a:pPr lvl="1"/>
            <a:r>
              <a:rPr lang="en-US" altLang="en-US" dirty="0" smtClean="0"/>
              <a:t>Have all questions in personal information been properly answered to ensure dependents qualified?</a:t>
            </a:r>
          </a:p>
          <a:p>
            <a:pPr lvl="1"/>
            <a:r>
              <a:rPr lang="en-US" altLang="en-US" dirty="0" smtClean="0"/>
              <a:t>Were disability pensions entered as wages?</a:t>
            </a:r>
          </a:p>
          <a:p>
            <a:pPr lvl="1"/>
            <a:r>
              <a:rPr lang="en-US" altLang="en-US" dirty="0" smtClean="0"/>
              <a:t>Was self-employment income accurately entered?</a:t>
            </a:r>
          </a:p>
        </p:txBody>
      </p:sp>
      <p:sp>
        <p:nvSpPr>
          <p:cNvPr id="3" name="Footer Placeholder 2"/>
          <p:cNvSpPr>
            <a:spLocks noGrp="1"/>
          </p:cNvSpPr>
          <p:nvPr>
            <p:ph type="ftr" sz="quarter" idx="13"/>
          </p:nvPr>
        </p:nvSpPr>
        <p:spPr/>
        <p:txBody>
          <a:bodyPr/>
          <a:lstStyle/>
          <a:p>
            <a:r>
              <a:rPr lang="en-US"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QR – Refund/Payment Options</a:t>
            </a:r>
            <a:endParaRPr lang="en-US" dirty="0"/>
          </a:p>
        </p:txBody>
      </p:sp>
      <p:sp>
        <p:nvSpPr>
          <p:cNvPr id="36867" name="Content Placeholder 2"/>
          <p:cNvSpPr>
            <a:spLocks noGrp="1"/>
          </p:cNvSpPr>
          <p:nvPr>
            <p:ph sz="quarter" idx="12"/>
          </p:nvPr>
        </p:nvSpPr>
        <p:spPr/>
        <p:txBody>
          <a:bodyPr>
            <a:normAutofit fontScale="92500"/>
          </a:bodyPr>
          <a:lstStyle/>
          <a:p>
            <a:r>
              <a:rPr lang="en-US" altLang="en-US" dirty="0" smtClean="0"/>
              <a:t>Review Part VII to confirm taxpayer’s preferences for receiving refund or making payment for balance due</a:t>
            </a:r>
          </a:p>
          <a:p>
            <a:r>
              <a:rPr lang="en-US" altLang="en-US" dirty="0" smtClean="0"/>
              <a:t>Validate bank account information was entered correctly on return </a:t>
            </a:r>
          </a:p>
          <a:p>
            <a:endParaRPr lang="en-US" altLang="en-US" dirty="0" smtClean="0"/>
          </a:p>
        </p:txBody>
      </p:sp>
      <p:sp>
        <p:nvSpPr>
          <p:cNvPr id="3" name="Footer Placeholder 2"/>
          <p:cNvSpPr>
            <a:spLocks noGrp="1"/>
          </p:cNvSpPr>
          <p:nvPr>
            <p:ph type="ftr" sz="quarter" idx="13"/>
          </p:nvPr>
        </p:nvSpPr>
        <p:spPr/>
        <p:txBody>
          <a:bodyPr/>
          <a:lstStyle/>
          <a:p>
            <a:r>
              <a:rPr lang="en-US"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66750" y="233362"/>
            <a:ext cx="7886700" cy="1325563"/>
          </a:xfrm>
        </p:spPr>
        <p:txBody>
          <a:bodyPr/>
          <a:lstStyle/>
          <a:p>
            <a:pPr eaLnBrk="1" hangingPunct="1"/>
            <a:r>
              <a:rPr lang="en-US" altLang="en-US" dirty="0" smtClean="0"/>
              <a:t>QR – Prior Year Comparison</a:t>
            </a:r>
            <a:br>
              <a:rPr lang="en-US" altLang="en-US" dirty="0" smtClean="0"/>
            </a:br>
            <a:r>
              <a:rPr lang="en-US" altLang="en-US" sz="2400" dirty="0" smtClean="0"/>
              <a:t>(Available starting with TY2017)</a:t>
            </a:r>
          </a:p>
        </p:txBody>
      </p:sp>
      <p:sp>
        <p:nvSpPr>
          <p:cNvPr id="37891" name="Content Placeholder 2"/>
          <p:cNvSpPr>
            <a:spLocks noGrp="1"/>
          </p:cNvSpPr>
          <p:nvPr>
            <p:ph sz="quarter" idx="12"/>
          </p:nvPr>
        </p:nvSpPr>
        <p:spPr>
          <a:xfrm>
            <a:off x="914400" y="1828800"/>
            <a:ext cx="7391400" cy="4190999"/>
          </a:xfrm>
        </p:spPr>
        <p:txBody>
          <a:bodyPr rtlCol="0">
            <a:normAutofit fontScale="92500" lnSpcReduction="20000"/>
          </a:bodyPr>
          <a:lstStyle/>
          <a:p>
            <a:pPr eaLnBrk="1" fontAlgn="auto" hangingPunct="1">
              <a:spcAft>
                <a:spcPts val="0"/>
              </a:spcAft>
              <a:defRPr/>
            </a:pPr>
            <a:r>
              <a:rPr lang="en-US" altLang="en-US" sz="3200" dirty="0" smtClean="0"/>
              <a:t>If returning taxpayer, review the Prior Year Comparison under Helpful tools </a:t>
            </a:r>
            <a:br>
              <a:rPr lang="en-US" altLang="en-US" sz="3200" dirty="0" smtClean="0"/>
            </a:br>
            <a:r>
              <a:rPr lang="en-US" altLang="en-US" sz="3200" dirty="0" smtClean="0"/>
              <a:t/>
            </a:r>
            <a:br>
              <a:rPr lang="en-US" altLang="en-US" sz="3200" dirty="0" smtClean="0"/>
            </a:br>
            <a:r>
              <a:rPr lang="en-US" altLang="en-US" sz="3200" dirty="0" smtClean="0"/>
              <a:t/>
            </a:r>
            <a:br>
              <a:rPr lang="en-US" altLang="en-US" sz="3200" dirty="0" smtClean="0"/>
            </a:br>
            <a:endParaRPr lang="en-US" altLang="en-US" sz="3200" dirty="0" smtClean="0"/>
          </a:p>
          <a:p>
            <a:pPr marL="0" indent="0" eaLnBrk="1" fontAlgn="auto" hangingPunct="1">
              <a:spcAft>
                <a:spcPts val="0"/>
              </a:spcAft>
              <a:buNone/>
              <a:defRPr/>
            </a:pPr>
            <a:r>
              <a:rPr lang="en-US" altLang="en-US" sz="3200" dirty="0" smtClean="0"/>
              <a:t/>
            </a:r>
            <a:br>
              <a:rPr lang="en-US" altLang="en-US" sz="3200" dirty="0" smtClean="0"/>
            </a:br>
            <a:endParaRPr lang="en-US" altLang="en-US" sz="3200" dirty="0" smtClean="0"/>
          </a:p>
          <a:p>
            <a:pPr eaLnBrk="1" fontAlgn="auto" hangingPunct="1">
              <a:spcAft>
                <a:spcPts val="0"/>
              </a:spcAft>
              <a:defRPr/>
            </a:pPr>
            <a:r>
              <a:rPr lang="en-US" altLang="en-US" sz="3200" dirty="0" smtClean="0"/>
              <a:t>Verify differences are reasonable and taxpayer understands reasons for any “significant” changes</a:t>
            </a:r>
          </a:p>
        </p:txBody>
      </p:sp>
      <p:pic>
        <p:nvPicPr>
          <p:cNvPr id="22534" name="Picture 2"/>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743200" y="2652712"/>
            <a:ext cx="3586162"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eft Arrow 4"/>
          <p:cNvSpPr/>
          <p:nvPr/>
        </p:nvSpPr>
        <p:spPr>
          <a:xfrm>
            <a:off x="6096000" y="3389312"/>
            <a:ext cx="977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Footer Placeholder 1"/>
          <p:cNvSpPr>
            <a:spLocks noGrp="1"/>
          </p:cNvSpPr>
          <p:nvPr>
            <p:ph type="ftr" sz="quarter" idx="13"/>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QR – Completion</a:t>
            </a:r>
            <a:endParaRPr lang="en-US" altLang="en-US" dirty="0" smtClean="0"/>
          </a:p>
        </p:txBody>
      </p:sp>
      <p:sp>
        <p:nvSpPr>
          <p:cNvPr id="38915" name="Content Placeholder 2"/>
          <p:cNvSpPr>
            <a:spLocks noGrp="1"/>
          </p:cNvSpPr>
          <p:nvPr>
            <p:ph sz="quarter" idx="12"/>
          </p:nvPr>
        </p:nvSpPr>
        <p:spPr/>
        <p:txBody>
          <a:bodyPr>
            <a:normAutofit fontScale="92500" lnSpcReduction="10000"/>
          </a:bodyPr>
          <a:lstStyle/>
          <a:p>
            <a:r>
              <a:rPr lang="en-US" altLang="en-US" dirty="0" smtClean="0"/>
              <a:t>Complete Quality Review by:</a:t>
            </a:r>
          </a:p>
          <a:p>
            <a:pPr lvl="1"/>
            <a:r>
              <a:rPr lang="en-US" altLang="en-US" dirty="0" smtClean="0"/>
              <a:t>Reviewing tax return notes</a:t>
            </a:r>
          </a:p>
          <a:p>
            <a:pPr lvl="1"/>
            <a:r>
              <a:rPr lang="en-US" altLang="en-US" dirty="0" smtClean="0"/>
              <a:t>Verifying that questions have been answered in e-file section of return</a:t>
            </a:r>
          </a:p>
          <a:p>
            <a:pPr lvl="1"/>
            <a:r>
              <a:rPr lang="en-US" altLang="en-US" dirty="0" smtClean="0"/>
              <a:t>Updating Intake Sheet with notes</a:t>
            </a:r>
          </a:p>
          <a:p>
            <a:pPr lvl="1"/>
            <a:r>
              <a:rPr lang="en-US" altLang="en-US" dirty="0" smtClean="0"/>
              <a:t>Updating the questions section in TaxSlayer pertaining to QR</a:t>
            </a:r>
          </a:p>
          <a:p>
            <a:pPr lvl="1"/>
            <a:endParaRPr lang="en-US" altLang="en-US" dirty="0" smtClean="0"/>
          </a:p>
        </p:txBody>
      </p:sp>
      <p:sp>
        <p:nvSpPr>
          <p:cNvPr id="2" name="Footer Placeholder 1"/>
          <p:cNvSpPr>
            <a:spLocks noGrp="1"/>
          </p:cNvSpPr>
          <p:nvPr>
            <p:ph type="ftr" sz="quarter" idx="13"/>
          </p:nvPr>
        </p:nvSpPr>
        <p:spPr/>
        <p:txBody>
          <a:bodyPr/>
          <a:lstStyle/>
          <a:p>
            <a:r>
              <a:rPr lang="en-US"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QR – Completion (con’t)</a:t>
            </a:r>
            <a:endParaRPr lang="en-US" altLang="en-US" dirty="0" smtClean="0"/>
          </a:p>
        </p:txBody>
      </p:sp>
      <p:sp>
        <p:nvSpPr>
          <p:cNvPr id="24581" name="Content Placeholder 2"/>
          <p:cNvSpPr>
            <a:spLocks noGrp="1"/>
          </p:cNvSpPr>
          <p:nvPr>
            <p:ph sz="quarter" idx="12"/>
          </p:nvPr>
        </p:nvSpPr>
        <p:spPr/>
        <p:txBody>
          <a:bodyPr/>
          <a:lstStyle/>
          <a:p>
            <a:r>
              <a:rPr lang="en-US" altLang="en-US" smtClean="0"/>
              <a:t>Complete Quality Review by:</a:t>
            </a:r>
          </a:p>
          <a:p>
            <a:pPr lvl="1"/>
            <a:r>
              <a:rPr lang="en-US" altLang="en-US" smtClean="0"/>
              <a:t>Answering any taxpayer questions </a:t>
            </a:r>
          </a:p>
          <a:p>
            <a:pPr lvl="1"/>
            <a:r>
              <a:rPr lang="en-US" altLang="en-US" smtClean="0"/>
              <a:t>Advising taxpayers of their responsibility for the accuracy of information on the tax return</a:t>
            </a:r>
          </a:p>
          <a:p>
            <a:pPr lvl="1"/>
            <a:endParaRPr lang="en-US" altLang="en-US" smtClean="0"/>
          </a:p>
          <a:p>
            <a:endParaRPr lang="en-US" altLang="en-US" smtClean="0"/>
          </a:p>
          <a:p>
            <a:endParaRPr lang="en-US" altLang="en-US" dirty="0" smtClean="0"/>
          </a:p>
        </p:txBody>
      </p:sp>
      <p:sp>
        <p:nvSpPr>
          <p:cNvPr id="3" name="Footer Placeholder 2"/>
          <p:cNvSpPr>
            <a:spLocks noGrp="1"/>
          </p:cNvSpPr>
          <p:nvPr>
            <p:ph type="ftr" sz="quarter" idx="13"/>
          </p:nvPr>
        </p:nvSpPr>
        <p:spPr/>
        <p:txBody>
          <a:bodyPr/>
          <a:lstStyle/>
          <a:p>
            <a:r>
              <a:rPr lang="en-US"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smtClean="0"/>
              <a:t>Feedback to Preparer</a:t>
            </a:r>
          </a:p>
        </p:txBody>
      </p:sp>
      <p:sp>
        <p:nvSpPr>
          <p:cNvPr id="25605" name="Content Placeholder 2"/>
          <p:cNvSpPr>
            <a:spLocks noGrp="1"/>
          </p:cNvSpPr>
          <p:nvPr>
            <p:ph sz="quarter" idx="12"/>
          </p:nvPr>
        </p:nvSpPr>
        <p:spPr/>
        <p:txBody>
          <a:bodyPr/>
          <a:lstStyle/>
          <a:p>
            <a:pPr eaLnBrk="1" hangingPunct="1"/>
            <a:r>
              <a:rPr lang="en-US" altLang="en-US" dirty="0" smtClean="0"/>
              <a:t>Any discrepancies or errors noted should be discussed with tax preparer as appropriate</a:t>
            </a:r>
          </a:p>
          <a:p>
            <a:pPr eaLnBrk="1" hangingPunct="1"/>
            <a:r>
              <a:rPr lang="en-US" altLang="en-US" dirty="0" smtClean="0"/>
              <a:t>This is best done privately after taxpayer has left</a:t>
            </a:r>
          </a:p>
          <a:p>
            <a:pPr eaLnBrk="1" hangingPunct="1"/>
            <a:endParaRPr lang="en-US" altLang="en-US" dirty="0" smtClean="0"/>
          </a:p>
        </p:txBody>
      </p:sp>
      <p:sp>
        <p:nvSpPr>
          <p:cNvPr id="3" name="Footer Placeholder 2"/>
          <p:cNvSpPr>
            <a:spLocks noGrp="1"/>
          </p:cNvSpPr>
          <p:nvPr>
            <p:ph type="ftr" sz="quarter" idx="13"/>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QR Gold Standard</a:t>
            </a:r>
            <a:br>
              <a:rPr lang="en-US" altLang="en-US" dirty="0" smtClean="0"/>
            </a:br>
            <a:r>
              <a:rPr lang="en-US" altLang="en-US" sz="3200" dirty="0" smtClean="0"/>
              <a:t>Available on One Support</a:t>
            </a:r>
          </a:p>
        </p:txBody>
      </p:sp>
      <p:sp>
        <p:nvSpPr>
          <p:cNvPr id="3" name="Footer Placeholder 2"/>
          <p:cNvSpPr>
            <a:spLocks noGrp="1"/>
          </p:cNvSpPr>
          <p:nvPr>
            <p:ph type="ftr" sz="quarter" idx="13"/>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26</a:t>
            </a:fld>
            <a:endParaRPr lang="en-US" altLang="en-US"/>
          </a:p>
        </p:txBody>
      </p:sp>
      <p:pic>
        <p:nvPicPr>
          <p:cNvPr id="8" name="Content Placeholder 7"/>
          <p:cNvPicPr>
            <a:picLocks noGrp="1" noChangeAspect="1"/>
          </p:cNvPicPr>
          <p:nvPr>
            <p:ph sz="quarter" idx="12"/>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943759" y="1766888"/>
            <a:ext cx="5047997" cy="4329112"/>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QR Gold Standard (</a:t>
            </a:r>
            <a:r>
              <a:rPr lang="en-US" altLang="en-US" dirty="0" err="1" smtClean="0"/>
              <a:t>con’t</a:t>
            </a:r>
            <a:r>
              <a:rPr lang="en-US" altLang="en-US" dirty="0" smtClean="0"/>
              <a:t>)</a:t>
            </a:r>
          </a:p>
        </p:txBody>
      </p:sp>
      <p:sp>
        <p:nvSpPr>
          <p:cNvPr id="2" name="Footer Placeholder 1"/>
          <p:cNvSpPr>
            <a:spLocks noGrp="1"/>
          </p:cNvSpPr>
          <p:nvPr>
            <p:ph type="ftr" sz="quarter" idx="13"/>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27</a:t>
            </a:fld>
            <a:endParaRPr lang="en-US" altLang="en-US"/>
          </a:p>
        </p:txBody>
      </p:sp>
      <p:pic>
        <p:nvPicPr>
          <p:cNvPr id="5" name="Content Placeholder 4"/>
          <p:cNvPicPr>
            <a:picLocks noGrp="1" noChangeAspect="1"/>
          </p:cNvPicPr>
          <p:nvPr>
            <p:ph sz="quarter" idx="12"/>
          </p:nvPr>
        </p:nvPicPr>
        <p:blipFill>
          <a:blip r:embed="rId2"/>
          <a:stretch>
            <a:fillRect/>
          </a:stretch>
        </p:blipFill>
        <p:spPr>
          <a:xfrm>
            <a:off x="1697038" y="2133600"/>
            <a:ext cx="6057900" cy="3576637"/>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r>
              <a:rPr lang="en-US" altLang="en-US" smtClean="0"/>
              <a:t>Bottom Line</a:t>
            </a:r>
            <a:endParaRPr lang="en-US" altLang="en-US" dirty="0" smtClean="0"/>
          </a:p>
        </p:txBody>
      </p:sp>
      <p:sp>
        <p:nvSpPr>
          <p:cNvPr id="43011" name="Rectangle 3"/>
          <p:cNvSpPr>
            <a:spLocks noGrp="1" noChangeArrowheads="1"/>
          </p:cNvSpPr>
          <p:nvPr>
            <p:ph sz="quarter" idx="12"/>
          </p:nvPr>
        </p:nvSpPr>
        <p:spPr>
          <a:xfrm>
            <a:off x="984250" y="2133600"/>
            <a:ext cx="7543800" cy="3886200"/>
          </a:xfrm>
        </p:spPr>
        <p:txBody>
          <a:bodyPr>
            <a:normAutofit fontScale="92500" lnSpcReduction="20000"/>
          </a:bodyPr>
          <a:lstStyle/>
          <a:p>
            <a:r>
              <a:rPr lang="en-US" altLang="en-US" dirty="0" smtClean="0"/>
              <a:t>Quality review is not just a proofreading exercise</a:t>
            </a:r>
          </a:p>
          <a:p>
            <a:r>
              <a:rPr lang="en-US" altLang="en-US" dirty="0" smtClean="0"/>
              <a:t>Purpose of quality review is to ensure that we file an accurate return for taxpayer which provides the highest refund (or lowest amount due) to which they are entitled</a:t>
            </a:r>
          </a:p>
        </p:txBody>
      </p:sp>
      <p:sp>
        <p:nvSpPr>
          <p:cNvPr id="3" name="Footer Placeholder 2"/>
          <p:cNvSpPr>
            <a:spLocks noGrp="1"/>
          </p:cNvSpPr>
          <p:nvPr>
            <p:ph type="ftr" sz="quarter" idx="13"/>
          </p:nvPr>
        </p:nvSpPr>
        <p:spPr/>
        <p:txBody>
          <a:bodyPr/>
          <a:lstStyle/>
          <a:p>
            <a:r>
              <a:rPr lang="en-US"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71" name="Rectangle 7"/>
          <p:cNvSpPr>
            <a:spLocks noGrp="1" noChangeArrowheads="1"/>
          </p:cNvSpPr>
          <p:nvPr>
            <p:ph sz="half" idx="1"/>
          </p:nvPr>
        </p:nvSpPr>
        <p:spPr/>
        <p:txBody>
          <a:bodyPr>
            <a:normAutofit fontScale="70000" lnSpcReduction="20000"/>
          </a:bodyPr>
          <a:lstStyle/>
          <a:p>
            <a:r>
              <a:rPr lang="en-US" altLang="en-US" dirty="0" smtClean="0"/>
              <a:t>Improper SSN </a:t>
            </a:r>
          </a:p>
          <a:p>
            <a:r>
              <a:rPr lang="en-US" altLang="en-US" dirty="0" smtClean="0"/>
              <a:t>Incorrect name</a:t>
            </a:r>
          </a:p>
          <a:p>
            <a:r>
              <a:rPr lang="en-US" altLang="en-US" dirty="0" smtClean="0"/>
              <a:t>Errors in entry: W-2, 1099R, </a:t>
            </a:r>
            <a:r>
              <a:rPr lang="en-US" altLang="en-US" dirty="0" err="1" smtClean="0"/>
              <a:t>EIN</a:t>
            </a:r>
            <a:r>
              <a:rPr lang="en-US" altLang="en-US" dirty="0" smtClean="0"/>
              <a:t> name</a:t>
            </a:r>
          </a:p>
          <a:p>
            <a:r>
              <a:rPr lang="en-US" altLang="en-US" dirty="0" smtClean="0"/>
              <a:t>Improper entry of 1099 information</a:t>
            </a:r>
          </a:p>
          <a:p>
            <a:r>
              <a:rPr lang="en-US" altLang="en-US" dirty="0" smtClean="0"/>
              <a:t>Improper use of 1099-R Simplified Method</a:t>
            </a:r>
          </a:p>
          <a:p>
            <a:endParaRPr lang="en-US" altLang="en-US" dirty="0" smtClean="0"/>
          </a:p>
        </p:txBody>
      </p:sp>
      <p:sp>
        <p:nvSpPr>
          <p:cNvPr id="3" name="Content Placeholder 2"/>
          <p:cNvSpPr>
            <a:spLocks noGrp="1"/>
          </p:cNvSpPr>
          <p:nvPr>
            <p:ph sz="half" idx="2"/>
          </p:nvPr>
        </p:nvSpPr>
        <p:spPr/>
        <p:txBody>
          <a:bodyPr>
            <a:normAutofit fontScale="70000" lnSpcReduction="20000"/>
          </a:bodyPr>
          <a:lstStyle/>
          <a:p>
            <a:r>
              <a:rPr lang="en-US" altLang="en-US" dirty="0" smtClean="0"/>
              <a:t>Entry of 1099-OID as tax exempt</a:t>
            </a:r>
          </a:p>
          <a:p>
            <a:r>
              <a:rPr lang="en-US" altLang="en-US" dirty="0" smtClean="0"/>
              <a:t>Improper calculation of </a:t>
            </a:r>
            <a:r>
              <a:rPr lang="en-US" altLang="en-US" dirty="0" err="1" smtClean="0"/>
              <a:t>EIC</a:t>
            </a:r>
            <a:endParaRPr lang="en-US" altLang="en-US" dirty="0" smtClean="0"/>
          </a:p>
          <a:p>
            <a:r>
              <a:rPr lang="en-US" altLang="en-US" dirty="0" smtClean="0"/>
              <a:t>Transposed characters/numbers</a:t>
            </a:r>
          </a:p>
          <a:p>
            <a:r>
              <a:rPr lang="en-US" altLang="en-US" dirty="0" smtClean="0"/>
              <a:t>Return prepared with out-of-scope issues</a:t>
            </a:r>
          </a:p>
          <a:p>
            <a:endParaRPr lang="en-US" altLang="en-US" dirty="0" smtClean="0"/>
          </a:p>
        </p:txBody>
      </p:sp>
      <p:sp>
        <p:nvSpPr>
          <p:cNvPr id="29700" name="Rectangle 6"/>
          <p:cNvSpPr>
            <a:spLocks noGrp="1" noChangeArrowheads="1"/>
          </p:cNvSpPr>
          <p:nvPr>
            <p:ph type="title"/>
          </p:nvPr>
        </p:nvSpPr>
        <p:spPr/>
        <p:txBody>
          <a:bodyPr/>
          <a:lstStyle/>
          <a:p>
            <a:r>
              <a:rPr lang="en-US" altLang="en-US" dirty="0" smtClean="0"/>
              <a:t>Common Errors</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9F072A02-350E-456C-B7A6-35518B3FDB1D}" type="slidenum">
              <a:rPr lang="en-US" altLang="en-US" smtClean="0"/>
              <a:pPr/>
              <a:t>29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8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build="p"/>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Requirements	</a:t>
            </a:r>
          </a:p>
        </p:txBody>
      </p:sp>
      <p:sp>
        <p:nvSpPr>
          <p:cNvPr id="15363" name="Content Placeholder 2"/>
          <p:cNvSpPr>
            <a:spLocks noGrp="1"/>
          </p:cNvSpPr>
          <p:nvPr>
            <p:ph sz="quarter" idx="12"/>
          </p:nvPr>
        </p:nvSpPr>
        <p:spPr/>
        <p:txBody>
          <a:bodyPr>
            <a:normAutofit fontScale="85000" lnSpcReduction="20000"/>
          </a:bodyPr>
          <a:lstStyle/>
          <a:p>
            <a:pPr>
              <a:lnSpc>
                <a:spcPct val="110000"/>
              </a:lnSpc>
            </a:pPr>
            <a:r>
              <a:rPr lang="en-US" altLang="en-US" dirty="0" smtClean="0">
                <a:solidFill>
                  <a:srgbClr val="0000FF"/>
                </a:solidFill>
              </a:rPr>
              <a:t>ALL</a:t>
            </a:r>
            <a:r>
              <a:rPr lang="en-US" altLang="en-US" dirty="0" smtClean="0"/>
              <a:t> returns must receive Quality Review by 2nd certified preparer</a:t>
            </a:r>
          </a:p>
          <a:p>
            <a:pPr>
              <a:lnSpc>
                <a:spcPct val="110000"/>
              </a:lnSpc>
            </a:pPr>
            <a:r>
              <a:rPr lang="en-US" altLang="en-US" dirty="0" smtClean="0"/>
              <a:t>Quality Review must be completed with taxpayer(s) present</a:t>
            </a:r>
          </a:p>
          <a:p>
            <a:pPr>
              <a:lnSpc>
                <a:spcPct val="110000"/>
              </a:lnSpc>
            </a:pPr>
            <a:r>
              <a:rPr lang="en-US" altLang="en-US" dirty="0" smtClean="0"/>
              <a:t>The Quality Review takes place after return is prepared, but before taxpayer signs return</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ChangeArrowheads="1"/>
          </p:cNvSpPr>
          <p:nvPr/>
        </p:nvSpPr>
        <p:spPr bwMode="auto">
          <a:xfrm>
            <a:off x="1143000" y="1898650"/>
            <a:ext cx="6858000" cy="300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lgn="ctr" eaLnBrk="1" hangingPunct="1">
              <a:lnSpc>
                <a:spcPct val="105000"/>
              </a:lnSpc>
              <a:spcBef>
                <a:spcPct val="0"/>
              </a:spcBef>
              <a:buClrTx/>
              <a:buSzTx/>
              <a:buFontTx/>
              <a:buNone/>
            </a:pPr>
            <a:r>
              <a:rPr lang="en-US" altLang="en-US" sz="3600" dirty="0">
                <a:solidFill>
                  <a:srgbClr val="0033CC"/>
                </a:solidFill>
                <a:latin typeface="Cambria" panose="02040503050406030204" pitchFamily="18" charset="0"/>
                <a:cs typeface="Calibri" panose="020F0502020204030204" pitchFamily="34" charset="0"/>
              </a:rPr>
              <a:t>A good quality review </a:t>
            </a:r>
            <a:br>
              <a:rPr lang="en-US" altLang="en-US" sz="3600" dirty="0">
                <a:solidFill>
                  <a:srgbClr val="0033CC"/>
                </a:solidFill>
                <a:latin typeface="Cambria" panose="02040503050406030204" pitchFamily="18" charset="0"/>
                <a:cs typeface="Calibri" panose="020F0502020204030204" pitchFamily="34" charset="0"/>
              </a:rPr>
            </a:br>
            <a:r>
              <a:rPr lang="en-US" altLang="en-US" sz="3600" dirty="0">
                <a:solidFill>
                  <a:srgbClr val="0033CC"/>
                </a:solidFill>
                <a:latin typeface="Cambria" panose="02040503050406030204" pitchFamily="18" charset="0"/>
                <a:cs typeface="Calibri" panose="020F0502020204030204" pitchFamily="34" charset="0"/>
              </a:rPr>
              <a:t>takes time. </a:t>
            </a:r>
          </a:p>
          <a:p>
            <a:pPr algn="ctr" eaLnBrk="1" hangingPunct="1">
              <a:lnSpc>
                <a:spcPct val="105000"/>
              </a:lnSpc>
              <a:spcBef>
                <a:spcPct val="0"/>
              </a:spcBef>
              <a:buClrTx/>
              <a:buSzTx/>
              <a:buFontTx/>
              <a:buNone/>
            </a:pPr>
            <a:endParaRPr lang="en-US" altLang="en-US" sz="3600" dirty="0">
              <a:solidFill>
                <a:srgbClr val="0033CC"/>
              </a:solidFill>
              <a:latin typeface="Cambria" panose="02040503050406030204" pitchFamily="18" charset="0"/>
              <a:cs typeface="Calibri" panose="020F0502020204030204" pitchFamily="34" charset="0"/>
            </a:endParaRPr>
          </a:p>
          <a:p>
            <a:pPr algn="ctr" eaLnBrk="1" hangingPunct="1">
              <a:lnSpc>
                <a:spcPct val="105000"/>
              </a:lnSpc>
              <a:spcBef>
                <a:spcPct val="0"/>
              </a:spcBef>
              <a:buClrTx/>
              <a:buSzTx/>
              <a:buFontTx/>
              <a:buNone/>
            </a:pPr>
            <a:r>
              <a:rPr lang="en-US" altLang="en-US" sz="3600" dirty="0">
                <a:solidFill>
                  <a:srgbClr val="0033CC"/>
                </a:solidFill>
                <a:latin typeface="Cambria" panose="02040503050406030204" pitchFamily="18" charset="0"/>
                <a:cs typeface="Calibri" panose="020F0502020204030204" pitchFamily="34" charset="0"/>
              </a:rPr>
              <a:t>Do not short-change the taxpayer by rushing through it. </a:t>
            </a:r>
          </a:p>
        </p:txBody>
      </p:sp>
      <p:sp>
        <p:nvSpPr>
          <p:cNvPr id="2" name="Rectangle 1"/>
          <p:cNvSpPr/>
          <p:nvPr/>
        </p:nvSpPr>
        <p:spPr>
          <a:xfrm>
            <a:off x="0" y="106680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pPr algn="ctr" eaLnBrk="1" hangingPunct="1">
              <a:defRPr/>
            </a:pPr>
            <a:endParaRPr lang="en-US" altLang="en-US" dirty="0" smtClean="0">
              <a:solidFill>
                <a:srgbClr val="FFFFFF"/>
              </a:solidFill>
              <a:cs typeface="Calibri" panose="020F0502020204030204" pitchFamily="34" charset="0"/>
            </a:endParaRPr>
          </a:p>
        </p:txBody>
      </p:sp>
      <p:pic>
        <p:nvPicPr>
          <p:cNvPr id="30726" name="Picture 2" descr="C:\Users\Steve\AppData\Local\Microsoft\Windows\Temporary Internet Files\Content.IE5\W0E5RFM7\MC90024040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233363"/>
            <a:ext cx="1954213" cy="166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02F89AF0-768D-4330-981A-A1D970569454}" type="slidenum">
              <a:rPr lang="en-US" altLang="en-US" smtClean="0"/>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pPr eaLnBrk="1" hangingPunct="1"/>
            <a:r>
              <a:rPr lang="en-US" altLang="en-US" dirty="0" smtClean="0"/>
              <a:t>Quality Review</a:t>
            </a:r>
          </a:p>
        </p:txBody>
      </p:sp>
      <p:sp>
        <p:nvSpPr>
          <p:cNvPr id="31749" name="Content Placeholder 2"/>
          <p:cNvSpPr>
            <a:spLocks noGrp="1"/>
          </p:cNvSpPr>
          <p:nvPr>
            <p:ph sz="quarter" idx="12"/>
          </p:nvPr>
        </p:nvSpPr>
        <p:spPr>
          <a:xfrm>
            <a:off x="960005" y="2514600"/>
            <a:ext cx="3048000" cy="914400"/>
          </a:xfrm>
        </p:spPr>
        <p:txBody>
          <a:bodyPr/>
          <a:lstStyle/>
          <a:p>
            <a:pPr marL="53975" indent="0" eaLnBrk="1" hangingPunct="1">
              <a:buFont typeface="Calibri" panose="020F0502020204030204" pitchFamily="34" charset="0"/>
              <a:buNone/>
            </a:pPr>
            <a:r>
              <a:rPr lang="en-US" altLang="en-US" dirty="0" smtClean="0"/>
              <a:t>Questions?	</a:t>
            </a:r>
          </a:p>
        </p:txBody>
      </p:sp>
      <p:sp>
        <p:nvSpPr>
          <p:cNvPr id="2" name="Footer Placeholder 1"/>
          <p:cNvSpPr>
            <a:spLocks noGrp="1"/>
          </p:cNvSpPr>
          <p:nvPr>
            <p:ph type="ftr" sz="quarter" idx="13"/>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31</a:t>
            </a:fld>
            <a:endParaRPr lang="en-US" altLang="en-US"/>
          </a:p>
        </p:txBody>
      </p:sp>
      <p:sp>
        <p:nvSpPr>
          <p:cNvPr id="7" name="Content Placeholder 2"/>
          <p:cNvSpPr txBox="1">
            <a:spLocks/>
          </p:cNvSpPr>
          <p:nvPr/>
        </p:nvSpPr>
        <p:spPr bwMode="auto">
          <a:xfrm>
            <a:off x="2430319" y="4767623"/>
            <a:ext cx="304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4488" indent="-344488" algn="l" rtl="0" eaLnBrk="0" fontAlgn="base" hangingPunct="0">
              <a:lnSpc>
                <a:spcPct val="100000"/>
              </a:lnSpc>
              <a:spcBef>
                <a:spcPts val="1000"/>
              </a:spcBef>
              <a:spcAft>
                <a:spcPct val="0"/>
              </a:spcAft>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rtl="0" eaLnBrk="0" fontAlgn="base" hangingPunct="0">
              <a:lnSpc>
                <a:spcPct val="100000"/>
              </a:lnSpc>
              <a:spcBef>
                <a:spcPts val="500"/>
              </a:spcBef>
              <a:spcAft>
                <a:spcPct val="0"/>
              </a:spcAft>
              <a:buClr>
                <a:srgbClr val="984807"/>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rtl="0" eaLnBrk="0" fontAlgn="base" hangingPunct="0">
              <a:lnSpc>
                <a:spcPct val="100000"/>
              </a:lnSpc>
              <a:spcBef>
                <a:spcPts val="500"/>
              </a:spcBef>
              <a:spcAft>
                <a:spcPct val="0"/>
              </a:spcAft>
              <a:buClr>
                <a:srgbClr val="215968"/>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975" indent="0" eaLnBrk="1" hangingPunct="1">
              <a:buFont typeface="Calibri" panose="020F0502020204030204" pitchFamily="34" charset="0"/>
              <a:buNone/>
            </a:pPr>
            <a:r>
              <a:rPr lang="en-US" altLang="en-US" dirty="0" smtClean="0"/>
              <a:t>Comments…</a:t>
            </a:r>
          </a:p>
        </p:txBody>
      </p:sp>
      <p:pic>
        <p:nvPicPr>
          <p:cNvPr id="6" name="Picture 5" descr="Why Vanilla Doesn’t Have Nested Comment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2435722"/>
            <a:ext cx="3964754" cy="196518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Quality Review Methods</a:t>
            </a:r>
          </a:p>
        </p:txBody>
      </p:sp>
      <p:sp>
        <p:nvSpPr>
          <p:cNvPr id="17411" name="Content Placeholder 2"/>
          <p:cNvSpPr>
            <a:spLocks noGrp="1"/>
          </p:cNvSpPr>
          <p:nvPr>
            <p:ph sz="quarter" idx="12"/>
          </p:nvPr>
        </p:nvSpPr>
        <p:spPr/>
        <p:txBody>
          <a:bodyPr>
            <a:normAutofit fontScale="85000" lnSpcReduction="10000"/>
          </a:bodyPr>
          <a:lstStyle/>
          <a:p>
            <a:r>
              <a:rPr lang="en-US" altLang="en-US" dirty="0" smtClean="0"/>
              <a:t>Designated Review – preferred method</a:t>
            </a:r>
          </a:p>
          <a:p>
            <a:pPr lvl="1"/>
            <a:r>
              <a:rPr lang="en-US" altLang="en-US" dirty="0" smtClean="0"/>
              <a:t>Designated Quality Reviewer</a:t>
            </a:r>
          </a:p>
          <a:p>
            <a:pPr lvl="1"/>
            <a:r>
              <a:rPr lang="en-US" altLang="en-US" dirty="0" smtClean="0"/>
              <a:t>Dedicated to reviewing completed returns </a:t>
            </a:r>
          </a:p>
          <a:p>
            <a:r>
              <a:rPr lang="en-US" altLang="en-US" dirty="0" smtClean="0"/>
              <a:t>Peer Review – volunteers exchange returns with each other</a:t>
            </a:r>
          </a:p>
          <a:p>
            <a:r>
              <a:rPr lang="en-US" altLang="en-US" dirty="0" smtClean="0"/>
              <a:t>Self-Review – </a:t>
            </a:r>
            <a:r>
              <a:rPr lang="en-US" altLang="en-US" dirty="0" smtClean="0">
                <a:solidFill>
                  <a:srgbClr val="0000FF"/>
                </a:solidFill>
              </a:rPr>
              <a:t>never acceptable</a:t>
            </a:r>
          </a:p>
          <a:p>
            <a:endParaRPr lang="en-US" altLang="en-US" dirty="0" smtClean="0"/>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fontScale="90000"/>
          </a:bodyPr>
          <a:lstStyle/>
          <a:p>
            <a:pPr eaLnBrk="1" fontAlgn="auto" hangingPunct="1">
              <a:spcAft>
                <a:spcPts val="0"/>
              </a:spcAft>
              <a:defRPr/>
            </a:pPr>
            <a:r>
              <a:rPr lang="en-US" dirty="0" smtClean="0"/>
              <a:t>Who Conducts The Quality Review?</a:t>
            </a:r>
            <a:endParaRPr lang="en-US" dirty="0"/>
          </a:p>
        </p:txBody>
      </p:sp>
      <p:sp>
        <p:nvSpPr>
          <p:cNvPr id="14339" name="Content Placeholder 5"/>
          <p:cNvSpPr>
            <a:spLocks noGrp="1"/>
          </p:cNvSpPr>
          <p:nvPr>
            <p:ph sz="quarter" idx="12"/>
          </p:nvPr>
        </p:nvSpPr>
        <p:spPr/>
        <p:txBody>
          <a:bodyPr rtlCol="0">
            <a:normAutofit fontScale="92500" lnSpcReduction="10000"/>
          </a:bodyPr>
          <a:lstStyle/>
          <a:p>
            <a:pPr eaLnBrk="1" fontAlgn="auto" hangingPunct="1">
              <a:lnSpc>
                <a:spcPct val="90000"/>
              </a:lnSpc>
              <a:spcAft>
                <a:spcPts val="0"/>
              </a:spcAft>
              <a:defRPr/>
            </a:pPr>
            <a:r>
              <a:rPr lang="en-US" altLang="en-US" dirty="0" smtClean="0">
                <a:solidFill>
                  <a:srgbClr val="0000FF"/>
                </a:solidFill>
              </a:rPr>
              <a:t>Second</a:t>
            </a:r>
            <a:r>
              <a:rPr lang="en-US" altLang="en-US" dirty="0" smtClean="0"/>
              <a:t> Certified Tax Counselor must Quality Review EVERY return</a:t>
            </a:r>
          </a:p>
          <a:p>
            <a:pPr eaLnBrk="1" fontAlgn="auto" hangingPunct="1">
              <a:lnSpc>
                <a:spcPct val="90000"/>
              </a:lnSpc>
              <a:spcAft>
                <a:spcPts val="0"/>
              </a:spcAft>
              <a:defRPr/>
            </a:pPr>
            <a:r>
              <a:rPr lang="en-US" altLang="en-US" dirty="0" smtClean="0"/>
              <a:t>QR on computer rather than printed return</a:t>
            </a:r>
          </a:p>
          <a:p>
            <a:pPr lvl="1" eaLnBrk="1" fontAlgn="auto" hangingPunct="1">
              <a:lnSpc>
                <a:spcPct val="90000"/>
              </a:lnSpc>
              <a:spcAft>
                <a:spcPts val="0"/>
              </a:spcAft>
              <a:buClr>
                <a:schemeClr val="accent6">
                  <a:lumMod val="50000"/>
                </a:schemeClr>
              </a:buClr>
              <a:defRPr/>
            </a:pPr>
            <a:r>
              <a:rPr lang="en-US" altLang="en-US" dirty="0" smtClean="0"/>
              <a:t>Incomplete/missing forms are apparent</a:t>
            </a:r>
          </a:p>
          <a:p>
            <a:pPr lvl="1" eaLnBrk="1" fontAlgn="auto" hangingPunct="1">
              <a:lnSpc>
                <a:spcPct val="90000"/>
              </a:lnSpc>
              <a:spcAft>
                <a:spcPts val="0"/>
              </a:spcAft>
              <a:buClr>
                <a:schemeClr val="accent6">
                  <a:lumMod val="50000"/>
                </a:schemeClr>
              </a:buClr>
              <a:defRPr/>
            </a:pPr>
            <a:r>
              <a:rPr lang="en-US" altLang="en-US" dirty="0" smtClean="0"/>
              <a:t>Ease of updating errors</a:t>
            </a:r>
          </a:p>
          <a:p>
            <a:pPr lvl="1" eaLnBrk="1" fontAlgn="auto" hangingPunct="1">
              <a:lnSpc>
                <a:spcPct val="90000"/>
              </a:lnSpc>
              <a:spcAft>
                <a:spcPts val="0"/>
              </a:spcAft>
              <a:buClr>
                <a:schemeClr val="accent6">
                  <a:lumMod val="50000"/>
                </a:schemeClr>
              </a:buClr>
              <a:defRPr/>
            </a:pPr>
            <a:r>
              <a:rPr lang="en-US" altLang="en-US" dirty="0" smtClean="0"/>
              <a:t>Saves paper and ink/toner</a:t>
            </a:r>
          </a:p>
          <a:p>
            <a:pPr eaLnBrk="1" fontAlgn="auto" hangingPunct="1">
              <a:lnSpc>
                <a:spcPct val="90000"/>
              </a:lnSpc>
              <a:spcAft>
                <a:spcPts val="0"/>
              </a:spcAft>
              <a:defRPr/>
            </a:pPr>
            <a:endParaRPr lang="en-US" altLang="en-US" dirty="0" smtClean="0"/>
          </a:p>
        </p:txBody>
      </p:sp>
      <p:pic>
        <p:nvPicPr>
          <p:cNvPr id="6" name="Picture 5" descr="C:\Users\McHugh\AppData\Local\Microsoft\Windows\Temporary Internet Files\Content.IE5\B5UKARFG\MC900240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4763" y="560388"/>
            <a:ext cx="129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4800600"/>
            <a:ext cx="682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3"/>
          </p:nvPr>
        </p:nvSpPr>
        <p:spPr/>
        <p:txBody>
          <a:bodyPr/>
          <a:lstStyle/>
          <a:p>
            <a:pPr>
              <a:defRPr/>
            </a:pPr>
            <a:r>
              <a:rPr lang="en-US" dirty="0" smtClean="0"/>
              <a:t>NTTC Training – TY2016</a:t>
            </a:r>
            <a:endParaRPr lang="en-US" dirty="0"/>
          </a:p>
        </p:txBody>
      </p:sp>
      <p:sp>
        <p:nvSpPr>
          <p:cNvPr id="7" name="Slide Number Placeholder 6"/>
          <p:cNvSpPr>
            <a:spLocks noGrp="1"/>
          </p:cNvSpPr>
          <p:nvPr>
            <p:ph type="sldNum" sz="quarter" idx="14"/>
          </p:nvPr>
        </p:nvSpPr>
        <p:spPr/>
        <p:txBody>
          <a:bodyPr/>
          <a:lstStyle/>
          <a:p>
            <a:fld id="{1DA692B1-EC55-4023-9554-854A401B5E78}" type="slidenum">
              <a:rPr lang="en-US" altLang="en-US" smtClean="0"/>
              <a:pPr/>
              <a:t>5</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Quality Review Process</a:t>
            </a:r>
          </a:p>
        </p:txBody>
      </p:sp>
      <p:sp>
        <p:nvSpPr>
          <p:cNvPr id="20483" name="Content Placeholder 2"/>
          <p:cNvSpPr>
            <a:spLocks noGrp="1"/>
          </p:cNvSpPr>
          <p:nvPr>
            <p:ph sz="quarter" idx="12"/>
          </p:nvPr>
        </p:nvSpPr>
        <p:spPr/>
        <p:txBody>
          <a:bodyPr>
            <a:normAutofit fontScale="85000" lnSpcReduction="10000"/>
          </a:bodyPr>
          <a:lstStyle/>
          <a:p>
            <a:pPr>
              <a:lnSpc>
                <a:spcPct val="110000"/>
              </a:lnSpc>
            </a:pPr>
            <a:r>
              <a:rPr lang="en-US" altLang="en-US" dirty="0" smtClean="0"/>
              <a:t>The process must include these elements: </a:t>
            </a:r>
          </a:p>
          <a:p>
            <a:pPr lvl="1">
              <a:lnSpc>
                <a:spcPct val="110000"/>
              </a:lnSpc>
            </a:pPr>
            <a:r>
              <a:rPr lang="en-US" altLang="en-US" dirty="0" smtClean="0"/>
              <a:t>All issues on tax return are within Tax-Aide scope and within certification level and training of both volunteers</a:t>
            </a:r>
          </a:p>
          <a:p>
            <a:pPr lvl="1">
              <a:lnSpc>
                <a:spcPct val="110000"/>
              </a:lnSpc>
            </a:pPr>
            <a:r>
              <a:rPr lang="en-US" altLang="en-US" dirty="0" smtClean="0"/>
              <a:t>Verification that all required entries on Form 13614-C were completed</a:t>
            </a:r>
          </a:p>
          <a:p>
            <a:pPr lvl="1">
              <a:lnSpc>
                <a:spcPct val="110000"/>
              </a:lnSpc>
            </a:pPr>
            <a:endParaRPr lang="en-US" altLang="en-US" dirty="0" smtClean="0"/>
          </a:p>
          <a:p>
            <a:pPr>
              <a:lnSpc>
                <a:spcPct val="110000"/>
              </a:lnSpc>
            </a:pPr>
            <a:endParaRPr lang="en-US" altLang="en-US" dirty="0" smtClean="0"/>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Intake/Interview Sheet</a:t>
            </a:r>
          </a:p>
        </p:txBody>
      </p:sp>
      <p:sp>
        <p:nvSpPr>
          <p:cNvPr id="5" name="Text Placeholder 4"/>
          <p:cNvSpPr>
            <a:spLocks noGrp="1"/>
          </p:cNvSpPr>
          <p:nvPr>
            <p:ph sz="quarter" idx="12"/>
          </p:nvPr>
        </p:nvSpPr>
        <p:spPr>
          <a:xfrm>
            <a:off x="954088" y="2133599"/>
            <a:ext cx="7543800" cy="4191001"/>
          </a:xfrm>
        </p:spPr>
        <p:txBody>
          <a:bodyPr>
            <a:noAutofit/>
          </a:bodyPr>
          <a:lstStyle/>
          <a:p>
            <a:r>
              <a:rPr lang="en-US" altLang="en-US" sz="3200" dirty="0" smtClean="0"/>
              <a:t>Explain Quality Review Process to taxpayer</a:t>
            </a:r>
          </a:p>
          <a:p>
            <a:r>
              <a:rPr lang="en-US" altLang="en-US" sz="3200" dirty="0" smtClean="0"/>
              <a:t>Review Intake Sheet with taxpayer</a:t>
            </a:r>
          </a:p>
          <a:p>
            <a:r>
              <a:rPr lang="en-US" altLang="en-US" sz="3200" dirty="0" smtClean="0"/>
              <a:t>Review any ‘issues’ that came up during preparation</a:t>
            </a:r>
          </a:p>
          <a:p>
            <a:r>
              <a:rPr lang="en-US" altLang="en-US" sz="3200" dirty="0" smtClean="0"/>
              <a:t>Highlight any carryovers (e.g. capital loss)</a:t>
            </a:r>
          </a:p>
          <a:p>
            <a:r>
              <a:rPr lang="en-US" altLang="en-US" sz="3200" dirty="0" smtClean="0"/>
              <a:t>Respond to any questions</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7</a:t>
            </a:fld>
            <a:endParaRPr lang="en-US" altLang="en-US"/>
          </a:p>
        </p:txBody>
      </p:sp>
      <p:pic>
        <p:nvPicPr>
          <p:cNvPr id="9222" name="Picture 6" descr="C:\Users\McHugh\AppData\Local\Microsoft\Windows\Temporary Internet Files\Content.IE5\FD9GFCA2\MC9003325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414338"/>
            <a:ext cx="19129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419100" y="1726057"/>
            <a:ext cx="8305800" cy="4522343"/>
          </a:xfrm>
          <a:prstGeom prst="rect">
            <a:avLst/>
          </a:prstGeom>
          <a:ln>
            <a:solidFill>
              <a:schemeClr val="accent1"/>
            </a:solidFill>
          </a:ln>
        </p:spPr>
      </p:pic>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Intake/Interview and QR Sheet</a:t>
            </a:r>
            <a:endParaRPr lang="en-US" dirty="0"/>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1DA692B1-EC55-4023-9554-854A401B5E78}" type="slidenum">
              <a:rPr lang="en-US" altLang="en-US" smtClean="0"/>
              <a:pPr/>
              <a:t>8</a:t>
            </a:fld>
            <a:endParaRPr lang="en-US" altLang="en-US"/>
          </a:p>
        </p:txBody>
      </p:sp>
      <p:sp>
        <p:nvSpPr>
          <p:cNvPr id="7" name="Line Callout 1 6"/>
          <p:cNvSpPr/>
          <p:nvPr/>
        </p:nvSpPr>
        <p:spPr>
          <a:xfrm>
            <a:off x="5257800" y="1836738"/>
            <a:ext cx="1739900" cy="512762"/>
          </a:xfrm>
          <a:prstGeom prst="borderCallout1">
            <a:avLst>
              <a:gd name="adj1" fmla="val 18750"/>
              <a:gd name="adj2" fmla="val -8333"/>
              <a:gd name="adj3" fmla="val 108891"/>
              <a:gd name="adj4" fmla="val -42620"/>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Confirm</a:t>
            </a:r>
          </a:p>
        </p:txBody>
      </p:sp>
      <p:sp>
        <p:nvSpPr>
          <p:cNvPr id="8" name="Line Callout 1 7"/>
          <p:cNvSpPr/>
          <p:nvPr/>
        </p:nvSpPr>
        <p:spPr>
          <a:xfrm>
            <a:off x="7162800" y="2807715"/>
            <a:ext cx="1739900" cy="430213"/>
          </a:xfrm>
          <a:prstGeom prst="borderCallout1">
            <a:avLst>
              <a:gd name="adj1" fmla="val 77013"/>
              <a:gd name="adj2" fmla="val -4942"/>
              <a:gd name="adj3" fmla="val -22007"/>
              <a:gd name="adj4" fmla="val -34375"/>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In-scope</a:t>
            </a:r>
          </a:p>
        </p:txBody>
      </p:sp>
      <p:sp>
        <p:nvSpPr>
          <p:cNvPr id="9" name="Line Callout 1 8"/>
          <p:cNvSpPr/>
          <p:nvPr/>
        </p:nvSpPr>
        <p:spPr>
          <a:xfrm>
            <a:off x="6934200" y="3353022"/>
            <a:ext cx="1739900" cy="430213"/>
          </a:xfrm>
          <a:prstGeom prst="borderCallout1">
            <a:avLst>
              <a:gd name="adj1" fmla="val 18750"/>
              <a:gd name="adj2" fmla="val -8333"/>
              <a:gd name="adj3" fmla="val 34153"/>
              <a:gd name="adj4" fmla="val -59601"/>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Confirm</a:t>
            </a:r>
          </a:p>
        </p:txBody>
      </p:sp>
      <p:sp>
        <p:nvSpPr>
          <p:cNvPr id="10" name="Line Callout 1 9"/>
          <p:cNvSpPr/>
          <p:nvPr/>
        </p:nvSpPr>
        <p:spPr>
          <a:xfrm>
            <a:off x="6775450" y="5410200"/>
            <a:ext cx="1739900" cy="533400"/>
          </a:xfrm>
          <a:prstGeom prst="borderCallout1">
            <a:avLst>
              <a:gd name="adj1" fmla="val 18750"/>
              <a:gd name="adj2" fmla="val -8333"/>
              <a:gd name="adj3" fmla="val 122083"/>
              <a:gd name="adj4" fmla="val -45683"/>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Confirm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lstStyle/>
          <a:p>
            <a:pPr eaLnBrk="1" hangingPunct="1"/>
            <a:r>
              <a:rPr lang="en-US" altLang="en-US" dirty="0" smtClean="0"/>
              <a:t>Quality Review Process</a:t>
            </a:r>
          </a:p>
        </p:txBody>
      </p:sp>
      <p:sp>
        <p:nvSpPr>
          <p:cNvPr id="25603" name="Content Placeholder 6"/>
          <p:cNvSpPr>
            <a:spLocks noGrp="1"/>
          </p:cNvSpPr>
          <p:nvPr>
            <p:ph sz="quarter" idx="12"/>
          </p:nvPr>
        </p:nvSpPr>
        <p:spPr/>
        <p:txBody>
          <a:bodyPr rtlCol="0">
            <a:normAutofit fontScale="85000" lnSpcReduction="10000"/>
          </a:bodyPr>
          <a:lstStyle/>
          <a:p>
            <a:pPr eaLnBrk="1" fontAlgn="auto" hangingPunct="1">
              <a:spcAft>
                <a:spcPts val="0"/>
              </a:spcAft>
              <a:defRPr/>
            </a:pPr>
            <a:r>
              <a:rPr lang="en-US" altLang="en-US" dirty="0" smtClean="0"/>
              <a:t>Look for typos, transposed digits, missing information, misspellings, etc.</a:t>
            </a:r>
          </a:p>
          <a:p>
            <a:pPr eaLnBrk="1" fontAlgn="auto" hangingPunct="1">
              <a:spcAft>
                <a:spcPts val="0"/>
              </a:spcAft>
              <a:defRPr/>
            </a:pPr>
            <a:r>
              <a:rPr lang="en-US" altLang="en-US" dirty="0" smtClean="0"/>
              <a:t>Compare Intake/Interview Sheet and supporting documents to return</a:t>
            </a:r>
          </a:p>
          <a:p>
            <a:pPr eaLnBrk="1" fontAlgn="auto" hangingPunct="1">
              <a:spcAft>
                <a:spcPts val="0"/>
              </a:spcAft>
              <a:defRPr/>
            </a:pPr>
            <a:r>
              <a:rPr lang="en-US" altLang="en-US" dirty="0" smtClean="0"/>
              <a:t>Ask taxpayer probing questions </a:t>
            </a:r>
          </a:p>
          <a:p>
            <a:pPr eaLnBrk="1" fontAlgn="auto" hangingPunct="1">
              <a:spcAft>
                <a:spcPts val="0"/>
              </a:spcAft>
              <a:defRPr/>
            </a:pPr>
            <a:r>
              <a:rPr lang="en-US" altLang="en-US" dirty="0" smtClean="0"/>
              <a:t>Ask: “</a:t>
            </a:r>
            <a:r>
              <a:rPr lang="en-US" altLang="en-US" i="1" dirty="0" smtClean="0"/>
              <a:t>Is there any other income?</a:t>
            </a:r>
            <a:r>
              <a:rPr lang="en-US" altLang="en-US" dirty="0" smtClean="0"/>
              <a:t>”</a:t>
            </a:r>
          </a:p>
          <a:p>
            <a:pPr eaLnBrk="1" fontAlgn="auto" hangingPunct="1">
              <a:spcAft>
                <a:spcPts val="0"/>
              </a:spcAft>
              <a:defRPr/>
            </a:pPr>
            <a:endParaRPr lang="en-US" altLang="en-US" dirty="0" smtClean="0"/>
          </a:p>
        </p:txBody>
      </p:sp>
      <p:sp>
        <p:nvSpPr>
          <p:cNvPr id="3" name="Footer Placeholder 2"/>
          <p:cNvSpPr>
            <a:spLocks noGrp="1"/>
          </p:cNvSpPr>
          <p:nvPr>
            <p:ph type="ftr" sz="quarter" idx="13"/>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9</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~NTTC2016Template</Template>
  <TotalTime>0</TotalTime>
  <Words>2305</Words>
  <Application>Microsoft Office PowerPoint</Application>
  <PresentationFormat>On-screen Show (4:3)</PresentationFormat>
  <Paragraphs>269</Paragraphs>
  <Slides>31</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Cambria</vt:lpstr>
      <vt:lpstr>Verdana</vt:lpstr>
      <vt:lpstr>NTTC</vt:lpstr>
      <vt:lpstr>Quality Review  of Tax Return </vt:lpstr>
      <vt:lpstr>Quality Review</vt:lpstr>
      <vt:lpstr>Requirements </vt:lpstr>
      <vt:lpstr>Quality Review Methods</vt:lpstr>
      <vt:lpstr>Who Conducts The Quality Review?</vt:lpstr>
      <vt:lpstr>Quality Review Process</vt:lpstr>
      <vt:lpstr>Intake/Interview Sheet</vt:lpstr>
      <vt:lpstr>Intake/Interview and QR Sheet</vt:lpstr>
      <vt:lpstr>Quality Review Process</vt:lpstr>
      <vt:lpstr>Quality Review Techniques</vt:lpstr>
      <vt:lpstr>Quality Review Techniques</vt:lpstr>
      <vt:lpstr>Quality Review Techniques</vt:lpstr>
      <vt:lpstr>QR – Personal Information</vt:lpstr>
      <vt:lpstr>QR – Income</vt:lpstr>
      <vt:lpstr>QR – Expenses/Deductions</vt:lpstr>
      <vt:lpstr>QR – Life Events</vt:lpstr>
      <vt:lpstr>QR – ACA</vt:lpstr>
      <vt:lpstr>QR – ACA (Con’t)</vt:lpstr>
      <vt:lpstr>QR – EIC</vt:lpstr>
      <vt:lpstr>QR – EIC (Con’t)</vt:lpstr>
      <vt:lpstr>QR – Refund/Payment Options</vt:lpstr>
      <vt:lpstr>QR – Prior Year Comparison (Available starting with TY2017)</vt:lpstr>
      <vt:lpstr>QR – Completion</vt:lpstr>
      <vt:lpstr>QR – Completion (con’t)</vt:lpstr>
      <vt:lpstr>Feedback to Preparer</vt:lpstr>
      <vt:lpstr>QR Gold Standard Available on One Support</vt:lpstr>
      <vt:lpstr>QR Gold Standard (con’t)</vt:lpstr>
      <vt:lpstr>Bottom Line</vt:lpstr>
      <vt:lpstr>Common Errors</vt:lpstr>
      <vt:lpstr>PowerPoint Presentation</vt:lpstr>
      <vt:lpstr>Quality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2013-10-15T13:47:22Z</dcterms:created>
  <dcterms:modified xsi:type="dcterms:W3CDTF">2016-12-20T16:58:48Z</dcterms:modified>
</cp:coreProperties>
</file>